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Lst>
  <p:sldSz cy="5143500" cx="9144000"/>
  <p:notesSz cx="6858000" cy="9144000"/>
  <p:embeddedFontLst>
    <p:embeddedFont>
      <p:font typeface="Play"/>
      <p:regular r:id="rId105"/>
      <p:bold r:id="rId106"/>
    </p:embeddedFont>
    <p:embeddedFont>
      <p:font typeface="Poly"/>
      <p:regular r:id="rId107"/>
      <p:italic r:id="rId108"/>
    </p:embeddedFont>
    <p:embeddedFont>
      <p:font typeface="Open Sans"/>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Poly-regular.fntdata"/><Relationship Id="rId106" Type="http://schemas.openxmlformats.org/officeDocument/2006/relationships/font" Target="fonts/Play-bold.fntdata"/><Relationship Id="rId105" Type="http://schemas.openxmlformats.org/officeDocument/2006/relationships/font" Target="fonts/Play-regular.fntdata"/><Relationship Id="rId104" Type="http://schemas.openxmlformats.org/officeDocument/2006/relationships/slide" Target="slides/slide98.xml"/><Relationship Id="rId109" Type="http://schemas.openxmlformats.org/officeDocument/2006/relationships/font" Target="fonts/OpenSans-regular.fntdata"/><Relationship Id="rId108" Type="http://schemas.openxmlformats.org/officeDocument/2006/relationships/font" Target="fonts/Poly-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OpenSans-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2" Type="http://schemas.openxmlformats.org/officeDocument/2006/relationships/font" Target="fonts/OpenSans-boldItalic.fntdata"/><Relationship Id="rId111" Type="http://schemas.openxmlformats.org/officeDocument/2006/relationships/font" Target="fonts/OpenSans-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ed9d0918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aed9d091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aed9d0918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aed9d0918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aed9d0918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aed9d091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aed9d0918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aed9d0918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aed9d0918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aed9d0918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aed9d0918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aed9d0918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aed9d0918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aed9d0918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aed9d0918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aed9d0918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aed9d0918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aed9d0918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aed9d0918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aed9d0918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aed9d09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aed9d09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aed9d0918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aed9d0918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aed9d091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aed9d091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aed9d0918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aed9d0918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aed9d0918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aed9d0918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aed9d0918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aed9d0918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aed9d0918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aed9d0918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aed9d0918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aed9d0918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aed9d0918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aed9d0918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aed9d0918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aed9d0918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aed9d0918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aed9d0918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aed9d091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aed9d091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aed9d0918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aed9d0918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aed9d0918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aed9d0918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aed9d0918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aed9d0918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aed9d0918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aed9d0918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aed9d0918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aed9d0918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aed9d0918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aed9d0918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aed9d0918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aed9d0918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af48750cc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af48750cc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af48750cc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af48750cc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af48750c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af48750c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aed9d091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aed9d091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af48750cc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af48750cc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b4b1c5196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3b4b1c5196c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b4b1c5196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b4b1c5196c_0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b4b1c5196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3b4b1c5196c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b4b1c5196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b4b1c5196c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b4b1c5196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b4b1c5196c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b4b1c5196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3b4b1c5196c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b4b1c5196c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3b4b1c5196c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b4b1c5196c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3b4b1c5196c_0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b4b1c5196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3b4b1c5196c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ed9d0918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aed9d0918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b4b1c5196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3b4b1c5196c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b4b1c5196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b4b1c5196c_0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b4b1c5196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3b4b1c5196c_0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b4b1c5196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4b1c5196c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b4b1c5196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b4b1c5196c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b4b1c5196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3b4b1c5196c_0_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b4b1c5196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3b4b1c5196c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b4b1c5196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3b4b1c5196c_0_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b4b1c5196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3b4b1c5196c_0_3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b4b1c5196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b4b1c5196c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aed9d0918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aed9d0918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b4b1c5196c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3b4b1c5196c_0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b4b1c5196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3b4b1c5196c_0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b4b1c5196c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3b4b1c5196c_0_3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b4b1c5196c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3b4b1c5196c_0_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b4b1c5196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b4b1c5196c_0_3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b4b1c5196c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3b4b1c5196c_0_3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b4b1c5196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3b4b1c5196c_0_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b4b1c5196c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3b4b1c5196c_0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b4b1c5196c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3b4b1c5196c_0_3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b4b1c5196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3b4b1c5196c_0_3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aed9d091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aed9d091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b4b1c5196c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3b4b1c5196c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b4b1c5196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3b4b1c5196c_0_3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b4b1c5196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3b4b1c5196c_0_3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b4b1c5196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3b4b1c5196c_0_3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b4b1c5196c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3b4b1c5196c_0_3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b4b1c5196c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3b4b1c5196c_0_4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b4b1c5196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3b4b1c5196c_0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b4b1c5196c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3b4b1c5196c_0_4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b4b1c5196c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3b4b1c5196c_0_4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b4b1c5196c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3b4b1c5196c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aed9d0918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aed9d0918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b4b1c5196c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3b4b1c5196c_0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af48750cc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af48750cc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af48750cc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af48750cc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af48750cc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af48750cc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af48750cc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af48750cc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aed9d0918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aed9d0918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aed9d0918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aed9d0918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aed9d0918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aed9d0918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aed9d0918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aed9d0918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aed9d0918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aed9d0918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aed9d09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aed9d09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aed9d0918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aed9d0918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aed9d0918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aed9d0918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aed9d0918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aed9d0918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aed9d0918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aed9d0918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aed9d0918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aed9d0918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aed9d0918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aed9d0918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aed9d0918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aed9d0918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aed9d0918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aed9d0918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aed9d0918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aed9d0918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62" name="Shape 62"/>
        <p:cNvGrpSpPr/>
        <p:nvPr/>
      </p:nvGrpSpPr>
      <p:grpSpPr>
        <a:xfrm>
          <a:off x="0" y="0"/>
          <a:ext cx="0" cy="0"/>
          <a:chOff x="0" y="0"/>
          <a:chExt cx="0" cy="0"/>
        </a:xfrm>
      </p:grpSpPr>
      <p:sp>
        <p:nvSpPr>
          <p:cNvPr id="63" name="Google Shape;63;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75" name="Google Shape;75;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19"/>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19"/>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300" cy="3655200"/>
          </a:xfrm>
          <a:prstGeom prst="rect">
            <a:avLst/>
          </a:prstGeom>
          <a:noFill/>
          <a:ln>
            <a:noFill/>
          </a:ln>
        </p:spPr>
      </p:sp>
      <p:sp>
        <p:nvSpPr>
          <p:cNvPr id="109" name="Google Shape;109;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757575"/>
                </a:solidFill>
                <a:latin typeface="Arial"/>
                <a:ea typeface="Arial"/>
                <a:cs typeface="Arial"/>
                <a:sym typeface="Arial"/>
              </a:defRPr>
            </a:lvl1pPr>
            <a:lvl2pPr indent="0" lvl="1" marL="0" marR="0" algn="r">
              <a:spcBef>
                <a:spcPts val="0"/>
              </a:spcBef>
              <a:buNone/>
              <a:defRPr b="0" i="0" sz="900" u="none" cap="none" strike="noStrike">
                <a:solidFill>
                  <a:srgbClr val="757575"/>
                </a:solidFill>
                <a:latin typeface="Arial"/>
                <a:ea typeface="Arial"/>
                <a:cs typeface="Arial"/>
                <a:sym typeface="Arial"/>
              </a:defRPr>
            </a:lvl2pPr>
            <a:lvl3pPr indent="0" lvl="2" marL="0" marR="0" algn="r">
              <a:spcBef>
                <a:spcPts val="0"/>
              </a:spcBef>
              <a:buNone/>
              <a:defRPr b="0" i="0" sz="900" u="none" cap="none" strike="noStrike">
                <a:solidFill>
                  <a:srgbClr val="757575"/>
                </a:solidFill>
                <a:latin typeface="Arial"/>
                <a:ea typeface="Arial"/>
                <a:cs typeface="Arial"/>
                <a:sym typeface="Arial"/>
              </a:defRPr>
            </a:lvl3pPr>
            <a:lvl4pPr indent="0" lvl="3" marL="0" marR="0" algn="r">
              <a:spcBef>
                <a:spcPts val="0"/>
              </a:spcBef>
              <a:buNone/>
              <a:defRPr b="0" i="0" sz="900" u="none" cap="none" strike="noStrike">
                <a:solidFill>
                  <a:srgbClr val="757575"/>
                </a:solidFill>
                <a:latin typeface="Arial"/>
                <a:ea typeface="Arial"/>
                <a:cs typeface="Arial"/>
                <a:sym typeface="Arial"/>
              </a:defRPr>
            </a:lvl4pPr>
            <a:lvl5pPr indent="0" lvl="4" marL="0" marR="0" algn="r">
              <a:spcBef>
                <a:spcPts val="0"/>
              </a:spcBef>
              <a:buNone/>
              <a:defRPr b="0" i="0" sz="900" u="none" cap="none" strike="noStrike">
                <a:solidFill>
                  <a:srgbClr val="757575"/>
                </a:solidFill>
                <a:latin typeface="Arial"/>
                <a:ea typeface="Arial"/>
                <a:cs typeface="Arial"/>
                <a:sym typeface="Arial"/>
              </a:defRPr>
            </a:lvl5pPr>
            <a:lvl6pPr indent="0" lvl="5" marL="0" marR="0" algn="r">
              <a:spcBef>
                <a:spcPts val="0"/>
              </a:spcBef>
              <a:buNone/>
              <a:defRPr b="0" i="0" sz="900" u="none" cap="none" strike="noStrike">
                <a:solidFill>
                  <a:srgbClr val="757575"/>
                </a:solidFill>
                <a:latin typeface="Arial"/>
                <a:ea typeface="Arial"/>
                <a:cs typeface="Arial"/>
                <a:sym typeface="Arial"/>
              </a:defRPr>
            </a:lvl6pPr>
            <a:lvl7pPr indent="0" lvl="6" marL="0" marR="0" algn="r">
              <a:spcBef>
                <a:spcPts val="0"/>
              </a:spcBef>
              <a:buNone/>
              <a:defRPr b="0" i="0" sz="900" u="none" cap="none" strike="noStrike">
                <a:solidFill>
                  <a:srgbClr val="757575"/>
                </a:solidFill>
                <a:latin typeface="Arial"/>
                <a:ea typeface="Arial"/>
                <a:cs typeface="Arial"/>
                <a:sym typeface="Arial"/>
              </a:defRPr>
            </a:lvl7pPr>
            <a:lvl8pPr indent="0" lvl="7" marL="0" marR="0" algn="r">
              <a:spcBef>
                <a:spcPts val="0"/>
              </a:spcBef>
              <a:buNone/>
              <a:defRPr b="0" i="0" sz="900" u="none" cap="none" strike="noStrike">
                <a:solidFill>
                  <a:srgbClr val="757575"/>
                </a:solidFill>
                <a:latin typeface="Arial"/>
                <a:ea typeface="Arial"/>
                <a:cs typeface="Arial"/>
                <a:sym typeface="Arial"/>
              </a:defRPr>
            </a:lvl8pPr>
            <a:lvl9pPr indent="0" lvl="8" marL="0" marR="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7.png"/><Relationship Id="rId4" Type="http://schemas.openxmlformats.org/officeDocument/2006/relationships/hyperlink" Target="https://www.projectmanager.com/templates/agile-sprint-plan-templat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bumc.bu.edu/facdev-medicine/files/2012/03/Dreyfus-skill-level.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accenture.com/us-en/blogs/software-engineering-blog/shuhari-agile-adoption-pattern" TargetMode="External"/><Relationship Id="rId4" Type="http://schemas.openxmlformats.org/officeDocument/2006/relationships/hyperlink" Target="https://www.accenture.com/us-en/blogs/software-engineering-blog/shuhari-agile-adoption-pattern" TargetMode="External"/><Relationship Id="rId5" Type="http://schemas.openxmlformats.org/officeDocument/2006/relationships/hyperlink" Target="https://www.pmi.org/learning/library/becoming-agile-with-shuhari-964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pmi.org/disciplined-agile/people/governing-agile-teams" TargetMode="External"/><Relationship Id="rId4" Type="http://schemas.openxmlformats.org/officeDocument/2006/relationships/hyperlink" Target="https://www.pmi.org/disciplined-agile/people/governing-agile-teams" TargetMode="External"/><Relationship Id="rId5" Type="http://schemas.openxmlformats.org/officeDocument/2006/relationships/hyperlink" Target="https://www.toppr.com/guides/business-management-and-entrepreneurship/organizing/centralization-and-decentralization/" TargetMode="External"/><Relationship Id="rId6" Type="http://schemas.openxmlformats.org/officeDocument/2006/relationships/hyperlink" Target="https://www.toppr.com/guides/business-management-and-entrepreneurship/organizing/centralization-and-decentraliza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softwaremind.com/8-agile-mistakes-that-are-killing-your-development-projects-and-how-to-avoid-the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7.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4.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35.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hyperlink" Target="https://www.agilealliance.org/glossary/kanban/" TargetMode="External"/><Relationship Id="rId4" Type="http://schemas.openxmlformats.org/officeDocument/2006/relationships/hyperlink" Target="https://prod-kanbanuniversity-backend-store.s3-us-west-2.amazonaws.com/case-studies/Blizzard-dist96.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36.png"/><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44.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hyperlink" Target="https://manifesto.co.uk/kanban-vs-scrum-vs-xp-an-agile-comparis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56.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hyperlink" Target="https://docs.google.com/presentation/d/1NfSwqjDh63_ocajefI6NX-Sz2R9qtbR6ibdGjT_zEzE/copy" TargetMode="External"/><Relationship Id="rId4" Type="http://schemas.openxmlformats.org/officeDocument/2006/relationships/hyperlink" Target="https://docs.google.com/presentation/d/1sS4t4NPsSDAdygqVhQcyU4Z8Epepi-9GrlN2wLiMhFs/copy"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51.png"/><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Agile software developer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nvSpPr>
        <p:spPr>
          <a:xfrm>
            <a:off x="0" y="0"/>
            <a:ext cx="8460600" cy="2370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400"/>
              </a:spcBef>
              <a:spcAft>
                <a:spcPts val="0"/>
              </a:spcAft>
              <a:buNone/>
            </a:pPr>
            <a:r>
              <a:rPr lang="es" sz="1800">
                <a:solidFill>
                  <a:srgbClr val="0B0B0B"/>
                </a:solidFill>
                <a:highlight>
                  <a:srgbClr val="FFFFFF"/>
                </a:highlight>
              </a:rPr>
              <a:t>New Terms</a:t>
            </a:r>
            <a:endParaRPr sz="1800">
              <a:solidFill>
                <a:srgbClr val="0B0B0B"/>
              </a:solidFill>
              <a:highlight>
                <a:srgbClr val="FFFFFF"/>
              </a:highlight>
            </a:endParaRPr>
          </a:p>
          <a:p>
            <a:pPr indent="-298450" lvl="0" marL="457200" rtl="0" algn="l">
              <a:lnSpc>
                <a:spcPct val="150000"/>
              </a:lnSpc>
              <a:spcBef>
                <a:spcPts val="60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Agile Mindset</a:t>
            </a:r>
            <a:r>
              <a:rPr lang="es" sz="1100">
                <a:solidFill>
                  <a:srgbClr val="0B0B0B"/>
                </a:solidFill>
                <a:highlight>
                  <a:srgbClr val="FFFFFF"/>
                </a:highlight>
                <a:latin typeface="Open Sans"/>
                <a:ea typeface="Open Sans"/>
                <a:cs typeface="Open Sans"/>
                <a:sym typeface="Open Sans"/>
              </a:rPr>
              <a:t>: The set of attitudes supporting an agile working environment</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Being Agile</a:t>
            </a:r>
            <a:r>
              <a:rPr lang="es" sz="1100">
                <a:solidFill>
                  <a:srgbClr val="0B0B0B"/>
                </a:solidFill>
                <a:highlight>
                  <a:srgbClr val="FFFFFF"/>
                </a:highlight>
                <a:latin typeface="Open Sans"/>
                <a:ea typeface="Open Sans"/>
                <a:cs typeface="Open Sans"/>
                <a:sym typeface="Open Sans"/>
              </a:rPr>
              <a:t>: When an Agile team lives &amp; breathes Agile principles and values through Agile practices consistently every day</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Business Agility</a:t>
            </a:r>
            <a:r>
              <a:rPr lang="es" sz="1100">
                <a:solidFill>
                  <a:srgbClr val="0B0B0B"/>
                </a:solidFill>
                <a:highlight>
                  <a:srgbClr val="FFFFFF"/>
                </a:highlight>
                <a:latin typeface="Open Sans"/>
                <a:ea typeface="Open Sans"/>
                <a:cs typeface="Open Sans"/>
                <a:sym typeface="Open Sans"/>
              </a:rPr>
              <a:t>: The ability of an organization to adapt quickly to market changes, respond rapidly and flexibly to customer demands that make business sense, as well as adapt and lead change in a productive and cost-effective manner with no compromise to quality</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Doing Agile</a:t>
            </a:r>
            <a:r>
              <a:rPr lang="es" sz="1100">
                <a:solidFill>
                  <a:srgbClr val="0B0B0B"/>
                </a:solidFill>
                <a:highlight>
                  <a:srgbClr val="FFFFFF"/>
                </a:highlight>
                <a:latin typeface="Open Sans"/>
                <a:ea typeface="Open Sans"/>
                <a:cs typeface="Open Sans"/>
                <a:sym typeface="Open Sans"/>
              </a:rPr>
              <a:t>: When an Agile team adopting the practices without committing to or exhibiting Agile principles and values</a:t>
            </a:r>
            <a:endParaRPr sz="1100">
              <a:solidFill>
                <a:srgbClr val="0B0B0B"/>
              </a:solidFill>
              <a:highlight>
                <a:srgbClr val="FFFFFF"/>
              </a:highlight>
              <a:latin typeface="Open Sans"/>
              <a:ea typeface="Open Sans"/>
              <a:cs typeface="Open Sans"/>
              <a:sym typeface="Open Sans"/>
            </a:endParaRPr>
          </a:p>
        </p:txBody>
      </p:sp>
      <p:sp>
        <p:nvSpPr>
          <p:cNvPr id="177" name="Google Shape;177;p34"/>
          <p:cNvSpPr txBox="1"/>
          <p:nvPr/>
        </p:nvSpPr>
        <p:spPr>
          <a:xfrm>
            <a:off x="96250" y="3699900"/>
            <a:ext cx="8717100" cy="1087500"/>
          </a:xfrm>
          <a:prstGeom prst="rect">
            <a:avLst/>
          </a:prstGeom>
          <a:noFill/>
          <a:ln>
            <a:noFill/>
          </a:ln>
        </p:spPr>
        <p:txBody>
          <a:bodyPr anchorCtr="0" anchor="t" bIns="91425" lIns="91425" spcFirstLastPara="1" rIns="91425" wrap="square" tIns="91425">
            <a:spAutoFit/>
          </a:bodyPr>
          <a:lstStyle/>
          <a:p>
            <a:pPr indent="0" lvl="0" marL="0" rtl="0" algn="l">
              <a:lnSpc>
                <a:spcPct val="166666"/>
              </a:lnSpc>
              <a:spcBef>
                <a:spcPts val="2400"/>
              </a:spcBef>
              <a:spcAft>
                <a:spcPts val="0"/>
              </a:spcAft>
              <a:buNone/>
            </a:pPr>
            <a:r>
              <a:rPr lang="es" sz="1800">
                <a:solidFill>
                  <a:srgbClr val="0B0B0B"/>
                </a:solidFill>
                <a:highlight>
                  <a:srgbClr val="FFFFFF"/>
                </a:highlight>
              </a:rPr>
              <a:t>Additional Resources</a:t>
            </a:r>
            <a:endParaRPr sz="1800">
              <a:solidFill>
                <a:srgbClr val="0B0B0B"/>
              </a:solidFill>
              <a:highlight>
                <a:srgbClr val="FFFFFF"/>
              </a:highlight>
            </a:endParaRPr>
          </a:p>
          <a:p>
            <a:pPr indent="-298450" lvl="0" marL="457200" rtl="0" algn="l">
              <a:lnSpc>
                <a:spcPct val="115000"/>
              </a:lnSpc>
              <a:spcBef>
                <a:spcPts val="60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Gil Broza, </a:t>
            </a:r>
            <a:r>
              <a:rPr b="1" i="1" lang="es" sz="1100">
                <a:solidFill>
                  <a:srgbClr val="0B0B0B"/>
                </a:solidFill>
                <a:highlight>
                  <a:srgbClr val="FFFFFF"/>
                </a:highlight>
                <a:latin typeface="Open Sans"/>
                <a:ea typeface="Open Sans"/>
                <a:cs typeface="Open Sans"/>
                <a:sym typeface="Open Sans"/>
              </a:rPr>
              <a:t>The Agile Mind-Set: Making Agile Processes Work</a:t>
            </a:r>
            <a:r>
              <a:rPr lang="es" sz="1100">
                <a:solidFill>
                  <a:srgbClr val="0B0B0B"/>
                </a:solidFill>
                <a:highlight>
                  <a:srgbClr val="FFFFFF"/>
                </a:highlight>
                <a:latin typeface="Open Sans"/>
                <a:ea typeface="Open Sans"/>
                <a:cs typeface="Open Sans"/>
                <a:sym typeface="Open Sans"/>
              </a:rPr>
              <a:t>, 3P Vantage Media, 2015.</a:t>
            </a:r>
            <a:br>
              <a:rPr lang="es" sz="1100">
                <a:solidFill>
                  <a:srgbClr val="0B0B0B"/>
                </a:solidFill>
                <a:highlight>
                  <a:srgbClr val="FFFFFF"/>
                </a:highlight>
                <a:latin typeface="Open Sans"/>
                <a:ea typeface="Open Sans"/>
                <a:cs typeface="Open Sans"/>
                <a:sym typeface="Open Sans"/>
              </a:rPr>
            </a:br>
            <a:r>
              <a:rPr lang="es" sz="1100">
                <a:solidFill>
                  <a:srgbClr val="0B0B0B"/>
                </a:solidFill>
                <a:highlight>
                  <a:srgbClr val="FFFFFF"/>
                </a:highlight>
                <a:latin typeface="Open Sans"/>
                <a:ea typeface="Open Sans"/>
                <a:cs typeface="Open Sans"/>
                <a:sym typeface="Open Sans"/>
              </a:rPr>
              <a:t>This book clearly articulates how the missing piece in successfully transforming organizations to Agile is the Agile Mindset.</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5"/>
          <p:cNvPicPr preferRelativeResize="0"/>
          <p:nvPr/>
        </p:nvPicPr>
        <p:blipFill>
          <a:blip r:embed="rId3">
            <a:alphaModFix/>
          </a:blip>
          <a:stretch>
            <a:fillRect/>
          </a:stretch>
        </p:blipFill>
        <p:spPr>
          <a:xfrm>
            <a:off x="152400" y="152400"/>
            <a:ext cx="8839198" cy="45127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6"/>
          <p:cNvPicPr preferRelativeResize="0"/>
          <p:nvPr/>
        </p:nvPicPr>
        <p:blipFill>
          <a:blip r:embed="rId3">
            <a:alphaModFix/>
          </a:blip>
          <a:stretch>
            <a:fillRect/>
          </a:stretch>
        </p:blipFill>
        <p:spPr>
          <a:xfrm>
            <a:off x="152400" y="152400"/>
            <a:ext cx="5221262"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7"/>
          <p:cNvSpPr txBox="1"/>
          <p:nvPr/>
        </p:nvSpPr>
        <p:spPr>
          <a:xfrm>
            <a:off x="237400" y="111200"/>
            <a:ext cx="2972700" cy="1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12 Agile principles</a:t>
            </a:r>
            <a:endParaRPr sz="1800">
              <a:solidFill>
                <a:schemeClr val="dk2"/>
              </a:solidFill>
            </a:endParaRPr>
          </a:p>
        </p:txBody>
      </p:sp>
      <p:pic>
        <p:nvPicPr>
          <p:cNvPr id="193" name="Google Shape;193;p37"/>
          <p:cNvPicPr preferRelativeResize="0"/>
          <p:nvPr/>
        </p:nvPicPr>
        <p:blipFill>
          <a:blip r:embed="rId3">
            <a:alphaModFix/>
          </a:blip>
          <a:stretch>
            <a:fillRect/>
          </a:stretch>
        </p:blipFill>
        <p:spPr>
          <a:xfrm>
            <a:off x="4699175" y="248625"/>
            <a:ext cx="3860666" cy="4838701"/>
          </a:xfrm>
          <a:prstGeom prst="rect">
            <a:avLst/>
          </a:prstGeom>
          <a:noFill/>
          <a:ln>
            <a:noFill/>
          </a:ln>
        </p:spPr>
      </p:pic>
      <p:sp>
        <p:nvSpPr>
          <p:cNvPr id="194" name="Google Shape;194;p37"/>
          <p:cNvSpPr txBox="1"/>
          <p:nvPr/>
        </p:nvSpPr>
        <p:spPr>
          <a:xfrm>
            <a:off x="320800" y="973100"/>
            <a:ext cx="3616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u="sng">
                <a:solidFill>
                  <a:schemeClr val="hlink"/>
                </a:solidFill>
                <a:hlinkClick r:id="rId4"/>
              </a:rPr>
              <a:t>Agile Sprint Plan Template - ProjectManager</a:t>
            </a:r>
            <a:endParaRPr sz="2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8"/>
          <p:cNvPicPr preferRelativeResize="0"/>
          <p:nvPr/>
        </p:nvPicPr>
        <p:blipFill>
          <a:blip r:embed="rId3">
            <a:alphaModFix/>
          </a:blip>
          <a:stretch>
            <a:fillRect/>
          </a:stretch>
        </p:blipFill>
        <p:spPr>
          <a:xfrm>
            <a:off x="152400" y="152400"/>
            <a:ext cx="8839199" cy="45395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9"/>
          <p:cNvPicPr preferRelativeResize="0"/>
          <p:nvPr/>
        </p:nvPicPr>
        <p:blipFill>
          <a:blip r:embed="rId3">
            <a:alphaModFix/>
          </a:blip>
          <a:stretch>
            <a:fillRect/>
          </a:stretch>
        </p:blipFill>
        <p:spPr>
          <a:xfrm>
            <a:off x="152400" y="152400"/>
            <a:ext cx="8839201" cy="4428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40"/>
          <p:cNvPicPr preferRelativeResize="0"/>
          <p:nvPr/>
        </p:nvPicPr>
        <p:blipFill>
          <a:blip r:embed="rId3">
            <a:alphaModFix/>
          </a:blip>
          <a:stretch>
            <a:fillRect/>
          </a:stretch>
        </p:blipFill>
        <p:spPr>
          <a:xfrm>
            <a:off x="152400" y="152400"/>
            <a:ext cx="8839199" cy="46858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1"/>
          <p:cNvSpPr txBox="1"/>
          <p:nvPr/>
        </p:nvSpPr>
        <p:spPr>
          <a:xfrm>
            <a:off x="96250" y="124350"/>
            <a:ext cx="8514000" cy="2447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0"/>
              </a:spcAft>
              <a:buNone/>
            </a:pPr>
            <a:r>
              <a:rPr b="1" lang="es" sz="1500">
                <a:solidFill>
                  <a:srgbClr val="0B0B0B"/>
                </a:solidFill>
                <a:highlight>
                  <a:srgbClr val="FFFFFF"/>
                </a:highlight>
                <a:latin typeface="Open Sans"/>
                <a:ea typeface="Open Sans"/>
                <a:cs typeface="Open Sans"/>
                <a:sym typeface="Open Sans"/>
              </a:rPr>
              <a:t>Conditions Where Agile May Not Be Helpful:</a:t>
            </a:r>
            <a:endParaRPr b="1" sz="15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60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Lack of agreement in terms of requirements and process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No vision and no clear roadmap</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Near certainty on requirements and process upfront</a:t>
            </a:r>
            <a:endParaRPr sz="1100">
              <a:solidFill>
                <a:srgbClr val="0B0B0B"/>
              </a:solidFill>
              <a:highlight>
                <a:srgbClr val="FFFFFF"/>
              </a:highlight>
              <a:latin typeface="Open Sans"/>
              <a:ea typeface="Open Sans"/>
              <a:cs typeface="Open Sans"/>
              <a:sym typeface="Open Sans"/>
            </a:endParaRPr>
          </a:p>
          <a:p>
            <a:pPr indent="0" lvl="0" marL="0" rtl="0" algn="l">
              <a:lnSpc>
                <a:spcPct val="150000"/>
              </a:lnSpc>
              <a:spcBef>
                <a:spcPts val="1800"/>
              </a:spcBef>
              <a:spcAft>
                <a:spcPts val="0"/>
              </a:spcAft>
              <a:buNone/>
            </a:pPr>
            <a:r>
              <a:rPr b="1" lang="es" sz="1500">
                <a:solidFill>
                  <a:srgbClr val="0B0B0B"/>
                </a:solidFill>
                <a:highlight>
                  <a:srgbClr val="FFFFFF"/>
                </a:highlight>
                <a:latin typeface="Open Sans"/>
                <a:ea typeface="Open Sans"/>
                <a:cs typeface="Open Sans"/>
                <a:sym typeface="Open Sans"/>
              </a:rPr>
              <a:t>Conditions Where Agile Works Best:</a:t>
            </a:r>
            <a:endParaRPr b="1" sz="15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60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An environment of complexity and some uncertainty where an adaptive approach is needed</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With complicated requirements that need iterative cycles to understand the needs of end-users</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2"/>
          <p:cNvSpPr txBox="1"/>
          <p:nvPr/>
        </p:nvSpPr>
        <p:spPr>
          <a:xfrm>
            <a:off x="0" y="0"/>
            <a:ext cx="8984700" cy="4186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400"/>
              </a:spcBef>
              <a:spcAft>
                <a:spcPts val="0"/>
              </a:spcAft>
              <a:buNone/>
            </a:pPr>
            <a:r>
              <a:rPr lang="es" sz="1800">
                <a:solidFill>
                  <a:srgbClr val="0B0B0B"/>
                </a:solidFill>
                <a:highlight>
                  <a:srgbClr val="FFFFFF"/>
                </a:highlight>
              </a:rPr>
              <a:t>Common Misconceptions of Agile</a:t>
            </a:r>
            <a:endParaRPr sz="1800">
              <a:solidFill>
                <a:srgbClr val="0B0B0B"/>
              </a:solidFill>
              <a:highlight>
                <a:srgbClr val="FFFFFF"/>
              </a:highlight>
            </a:endParaRPr>
          </a:p>
          <a:p>
            <a:pPr indent="0" lvl="0" marL="0" rtl="0" algn="l">
              <a:lnSpc>
                <a:spcPct val="200000"/>
              </a:lnSpc>
              <a:spcBef>
                <a:spcPts val="600"/>
              </a:spcBef>
              <a:spcAft>
                <a:spcPts val="0"/>
              </a:spcAft>
              <a:buNone/>
            </a:pPr>
            <a:r>
              <a:rPr lang="es" sz="1100">
                <a:solidFill>
                  <a:srgbClr val="0B0B0B"/>
                </a:solidFill>
                <a:highlight>
                  <a:srgbClr val="FFFFFF"/>
                </a:highlight>
                <a:latin typeface="Open Sans"/>
                <a:ea typeface="Open Sans"/>
                <a:cs typeface="Open Sans"/>
                <a:sym typeface="Open Sans"/>
              </a:rPr>
              <a:t>Here are 5 of the more common Agile misconceptions that should be avoided keeping the Agile Mindset in focus: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120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Scheduling Agile ceremonies makes a team Agile</a:t>
            </a:r>
            <a:r>
              <a:rPr lang="es" sz="1100">
                <a:solidFill>
                  <a:srgbClr val="0B0B0B"/>
                </a:solidFill>
                <a:highlight>
                  <a:srgbClr val="FFFFFF"/>
                </a:highlight>
                <a:latin typeface="Open Sans"/>
                <a:ea typeface="Open Sans"/>
                <a:cs typeface="Open Sans"/>
                <a:sym typeface="Open Sans"/>
              </a:rPr>
              <a:t> - Holding ceremonies for the sake of holding ceremonies does not deliver benefits. Ceremonies must adhere to the core principles of Agile.</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The Facilitator role is just like a traditional Project Manager</a:t>
            </a:r>
            <a:r>
              <a:rPr lang="es" sz="1100">
                <a:solidFill>
                  <a:srgbClr val="0B0B0B"/>
                </a:solidFill>
                <a:highlight>
                  <a:srgbClr val="FFFFFF"/>
                </a:highlight>
                <a:latin typeface="Open Sans"/>
                <a:ea typeface="Open Sans"/>
                <a:cs typeface="Open Sans"/>
                <a:sym typeface="Open Sans"/>
              </a:rPr>
              <a:t> - The Facilitator role is different from the Project Manager role. A Facilitator should be a Servant Leader who assists with whatever the team needs to forward.</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Large teams are okay</a:t>
            </a:r>
            <a:r>
              <a:rPr lang="es" sz="1100">
                <a:solidFill>
                  <a:srgbClr val="0B0B0B"/>
                </a:solidFill>
                <a:highlight>
                  <a:srgbClr val="FFFFFF"/>
                </a:highlight>
                <a:latin typeface="Open Sans"/>
                <a:ea typeface="Open Sans"/>
                <a:cs typeface="Open Sans"/>
                <a:sym typeface="Open Sans"/>
              </a:rPr>
              <a:t> - Agile recommends small cross-functional teams that allow the team to be nimble and powerful.</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The product backlog can be managed like a traditional requirements document</a:t>
            </a:r>
            <a:r>
              <a:rPr lang="es" sz="1100">
                <a:solidFill>
                  <a:srgbClr val="0B0B0B"/>
                </a:solidFill>
                <a:highlight>
                  <a:srgbClr val="FFFFFF"/>
                </a:highlight>
                <a:latin typeface="Open Sans"/>
                <a:ea typeface="Open Sans"/>
                <a:cs typeface="Open Sans"/>
                <a:sym typeface="Open Sans"/>
              </a:rPr>
              <a:t> - The backlog should not be a process-driven document. It should focus on customer value and strategic objectives.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Documentation and audit trails for compliance are not important in Agile</a:t>
            </a:r>
            <a:r>
              <a:rPr lang="es" sz="1100">
                <a:solidFill>
                  <a:srgbClr val="0B0B0B"/>
                </a:solidFill>
                <a:highlight>
                  <a:srgbClr val="FFFFFF"/>
                </a:highlight>
                <a:latin typeface="Open Sans"/>
                <a:ea typeface="Open Sans"/>
                <a:cs typeface="Open Sans"/>
                <a:sym typeface="Open Sans"/>
              </a:rPr>
              <a:t> - Agile does not mean no documentation -- it just removes low-value documents and documents what is valuable to maintain and sustain the product.</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3"/>
          <p:cNvPicPr preferRelativeResize="0"/>
          <p:nvPr/>
        </p:nvPicPr>
        <p:blipFill>
          <a:blip r:embed="rId3">
            <a:alphaModFix/>
          </a:blip>
          <a:stretch>
            <a:fillRect/>
          </a:stretch>
        </p:blipFill>
        <p:spPr>
          <a:xfrm>
            <a:off x="152400" y="152400"/>
            <a:ext cx="4652851" cy="4838699"/>
          </a:xfrm>
          <a:prstGeom prst="rect">
            <a:avLst/>
          </a:prstGeom>
          <a:noFill/>
          <a:ln>
            <a:noFill/>
          </a:ln>
        </p:spPr>
      </p:pic>
      <p:pic>
        <p:nvPicPr>
          <p:cNvPr id="225" name="Google Shape;225;p43"/>
          <p:cNvPicPr preferRelativeResize="0"/>
          <p:nvPr/>
        </p:nvPicPr>
        <p:blipFill>
          <a:blip r:embed="rId4">
            <a:alphaModFix/>
          </a:blip>
          <a:stretch>
            <a:fillRect/>
          </a:stretch>
        </p:blipFill>
        <p:spPr>
          <a:xfrm>
            <a:off x="4957651" y="152400"/>
            <a:ext cx="3848191"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nvSpPr>
        <p:spPr>
          <a:xfrm>
            <a:off x="1946850" y="1255400"/>
            <a:ext cx="5250300" cy="100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AutoNum type="arabicPeriod"/>
            </a:pPr>
            <a:r>
              <a:rPr lang="es" sz="1800">
                <a:solidFill>
                  <a:schemeClr val="dk2"/>
                </a:solidFill>
              </a:rPr>
              <a:t>Foundations of Agile and Agile frameworks</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4"/>
          <p:cNvPicPr preferRelativeResize="0"/>
          <p:nvPr/>
        </p:nvPicPr>
        <p:blipFill>
          <a:blip r:embed="rId3">
            <a:alphaModFix/>
          </a:blip>
          <a:stretch>
            <a:fillRect/>
          </a:stretch>
        </p:blipFill>
        <p:spPr>
          <a:xfrm>
            <a:off x="152400" y="152400"/>
            <a:ext cx="5125102"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5"/>
          <p:cNvSpPr txBox="1"/>
          <p:nvPr/>
        </p:nvSpPr>
        <p:spPr>
          <a:xfrm>
            <a:off x="2636550" y="1501350"/>
            <a:ext cx="3870900" cy="8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1.2. Build and evolve Agile teams</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6"/>
          <p:cNvSpPr txBox="1"/>
          <p:nvPr/>
        </p:nvSpPr>
        <p:spPr>
          <a:xfrm>
            <a:off x="0" y="0"/>
            <a:ext cx="7177500" cy="507900"/>
          </a:xfrm>
          <a:prstGeom prst="rect">
            <a:avLst/>
          </a:prstGeom>
          <a:noFill/>
          <a:ln>
            <a:noFill/>
          </a:ln>
        </p:spPr>
        <p:txBody>
          <a:bodyPr anchorCtr="0" anchor="t" bIns="91425" lIns="91425" spcFirstLastPara="1" rIns="91425" wrap="square" tIns="91425">
            <a:spAutoFit/>
          </a:bodyPr>
          <a:lstStyle/>
          <a:p>
            <a:pPr indent="0" lvl="0" marL="0" rtl="0" algn="l">
              <a:lnSpc>
                <a:spcPct val="142857"/>
              </a:lnSpc>
              <a:spcBef>
                <a:spcPts val="3000"/>
              </a:spcBef>
              <a:spcAft>
                <a:spcPts val="600"/>
              </a:spcAft>
              <a:buNone/>
            </a:pPr>
            <a:r>
              <a:rPr lang="es" sz="2100">
                <a:solidFill>
                  <a:srgbClr val="0B0B0B"/>
                </a:solidFill>
                <a:highlight>
                  <a:srgbClr val="FFFFFF"/>
                </a:highlight>
              </a:rPr>
              <a:t>Why Do Agile Teams Matter?</a:t>
            </a:r>
            <a:endParaRPr sz="2100">
              <a:solidFill>
                <a:srgbClr val="0B0B0B"/>
              </a:solidFill>
              <a:highlight>
                <a:srgbClr val="FFFFFF"/>
              </a:highlight>
            </a:endParaRPr>
          </a:p>
        </p:txBody>
      </p:sp>
      <p:pic>
        <p:nvPicPr>
          <p:cNvPr id="241" name="Google Shape;241;p46"/>
          <p:cNvPicPr preferRelativeResize="0"/>
          <p:nvPr/>
        </p:nvPicPr>
        <p:blipFill>
          <a:blip r:embed="rId3">
            <a:alphaModFix/>
          </a:blip>
          <a:stretch>
            <a:fillRect/>
          </a:stretch>
        </p:blipFill>
        <p:spPr>
          <a:xfrm>
            <a:off x="152400" y="888892"/>
            <a:ext cx="2991425" cy="3600458"/>
          </a:xfrm>
          <a:prstGeom prst="rect">
            <a:avLst/>
          </a:prstGeom>
          <a:noFill/>
          <a:ln>
            <a:noFill/>
          </a:ln>
        </p:spPr>
      </p:pic>
      <p:sp>
        <p:nvSpPr>
          <p:cNvPr id="242" name="Google Shape;242;p46"/>
          <p:cNvSpPr txBox="1"/>
          <p:nvPr/>
        </p:nvSpPr>
        <p:spPr>
          <a:xfrm>
            <a:off x="3143825" y="903550"/>
            <a:ext cx="5851500" cy="3401700"/>
          </a:xfrm>
          <a:prstGeom prst="rect">
            <a:avLst/>
          </a:prstGeom>
          <a:noFill/>
          <a:ln>
            <a:noFill/>
          </a:ln>
        </p:spPr>
        <p:txBody>
          <a:bodyPr anchorCtr="0" anchor="t" bIns="91425" lIns="91425" spcFirstLastPara="1" rIns="91425" wrap="square" tIns="91425">
            <a:spAutoFit/>
          </a:bodyPr>
          <a:lstStyle/>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Focus on Value</a:t>
            </a:r>
            <a:r>
              <a:rPr lang="es" sz="1100">
                <a:solidFill>
                  <a:srgbClr val="0B0B0B"/>
                </a:solidFill>
                <a:highlight>
                  <a:srgbClr val="FFFFFF"/>
                </a:highlight>
                <a:latin typeface="Open Sans"/>
                <a:ea typeface="Open Sans"/>
                <a:cs typeface="Open Sans"/>
                <a:sym typeface="Open Sans"/>
              </a:rPr>
              <a:t> - Agile is driven by the goal of delivering maximum business value that is aligned with the organization’s vision.</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Self-Organized Teams</a:t>
            </a:r>
            <a:r>
              <a:rPr lang="es" sz="1100">
                <a:solidFill>
                  <a:srgbClr val="0B0B0B"/>
                </a:solidFill>
                <a:highlight>
                  <a:srgbClr val="FFFFFF"/>
                </a:highlight>
                <a:latin typeface="Open Sans"/>
                <a:ea typeface="Open Sans"/>
                <a:cs typeface="Open Sans"/>
                <a:sym typeface="Open Sans"/>
              </a:rPr>
              <a:t> - Agile Teams have the autonomy to make some de-centralized decisions, which allows for shared ownership of the work.</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Constructive Conflict Resolution</a:t>
            </a:r>
            <a:r>
              <a:rPr lang="es" sz="1100">
                <a:solidFill>
                  <a:srgbClr val="0B0B0B"/>
                </a:solidFill>
                <a:highlight>
                  <a:srgbClr val="FFFFFF"/>
                </a:highlight>
                <a:latin typeface="Open Sans"/>
                <a:ea typeface="Open Sans"/>
                <a:cs typeface="Open Sans"/>
                <a:sym typeface="Open Sans"/>
              </a:rPr>
              <a:t> - Conflicts in Agile Teams are constructively resolved because the team is driven by a shared vision.</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Innovation Hub</a:t>
            </a:r>
            <a:r>
              <a:rPr lang="es" sz="1100">
                <a:solidFill>
                  <a:srgbClr val="0B0B0B"/>
                </a:solidFill>
                <a:highlight>
                  <a:srgbClr val="FFFFFF"/>
                </a:highlight>
                <a:latin typeface="Open Sans"/>
                <a:ea typeface="Open Sans"/>
                <a:cs typeface="Open Sans"/>
                <a:sym typeface="Open Sans"/>
              </a:rPr>
              <a:t> - Agile Teams, with diverse and cross-functional skill sets, are an innovation hub that spurs solutions.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Cultivate Mastery</a:t>
            </a:r>
            <a:r>
              <a:rPr lang="es" sz="1100">
                <a:solidFill>
                  <a:srgbClr val="0B0B0B"/>
                </a:solidFill>
                <a:highlight>
                  <a:srgbClr val="FFFFFF"/>
                </a:highlight>
                <a:latin typeface="Open Sans"/>
                <a:ea typeface="Open Sans"/>
                <a:cs typeface="Open Sans"/>
                <a:sym typeface="Open Sans"/>
              </a:rPr>
              <a:t> - Time is put aside in Agile Teams for learning and growth. This allows Agile Team members to sharpen their skills.</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7"/>
          <p:cNvPicPr preferRelativeResize="0"/>
          <p:nvPr/>
        </p:nvPicPr>
        <p:blipFill>
          <a:blip r:embed="rId3">
            <a:alphaModFix/>
          </a:blip>
          <a:stretch>
            <a:fillRect/>
          </a:stretch>
        </p:blipFill>
        <p:spPr>
          <a:xfrm>
            <a:off x="5188975" y="932450"/>
            <a:ext cx="3839699" cy="2019901"/>
          </a:xfrm>
          <a:prstGeom prst="rect">
            <a:avLst/>
          </a:prstGeom>
          <a:noFill/>
          <a:ln>
            <a:noFill/>
          </a:ln>
        </p:spPr>
      </p:pic>
      <p:sp>
        <p:nvSpPr>
          <p:cNvPr id="248" name="Google Shape;248;p47"/>
          <p:cNvSpPr txBox="1"/>
          <p:nvPr/>
        </p:nvSpPr>
        <p:spPr>
          <a:xfrm>
            <a:off x="0" y="0"/>
            <a:ext cx="5049300" cy="4716300"/>
          </a:xfrm>
          <a:prstGeom prst="rect">
            <a:avLst/>
          </a:prstGeom>
          <a:noFill/>
          <a:ln>
            <a:noFill/>
          </a:ln>
        </p:spPr>
        <p:txBody>
          <a:bodyPr anchorCtr="0" anchor="t" bIns="91425" lIns="91425" spcFirstLastPara="1" rIns="91425" wrap="square" tIns="91425">
            <a:spAutoFit/>
          </a:bodyPr>
          <a:lstStyle/>
          <a:p>
            <a:pPr indent="0" lvl="0" marL="0" rtl="0" algn="l">
              <a:lnSpc>
                <a:spcPct val="166666"/>
              </a:lnSpc>
              <a:spcBef>
                <a:spcPts val="2400"/>
              </a:spcBef>
              <a:spcAft>
                <a:spcPts val="0"/>
              </a:spcAft>
              <a:buNone/>
            </a:pPr>
            <a:r>
              <a:rPr lang="es" sz="1800">
                <a:solidFill>
                  <a:srgbClr val="0B0B0B"/>
                </a:solidFill>
                <a:highlight>
                  <a:srgbClr val="FFFFFF"/>
                </a:highlight>
              </a:rPr>
              <a:t>Tuckman Model</a:t>
            </a:r>
            <a:endParaRPr sz="1800">
              <a:solidFill>
                <a:srgbClr val="0B0B0B"/>
              </a:solidFill>
              <a:highlight>
                <a:srgbClr val="FFFFFF"/>
              </a:highlight>
            </a:endParaRPr>
          </a:p>
          <a:p>
            <a:pPr indent="0" lvl="0" marL="0" rtl="0" algn="l">
              <a:lnSpc>
                <a:spcPct val="163636"/>
              </a:lnSpc>
              <a:spcBef>
                <a:spcPts val="600"/>
              </a:spcBef>
              <a:spcAft>
                <a:spcPts val="0"/>
              </a:spcAft>
              <a:buNone/>
            </a:pPr>
            <a:r>
              <a:rPr lang="es" sz="1100">
                <a:solidFill>
                  <a:srgbClr val="0B0B0B"/>
                </a:solidFill>
                <a:highlight>
                  <a:srgbClr val="FFFFFF"/>
                </a:highlight>
                <a:latin typeface="Open Sans"/>
                <a:ea typeface="Open Sans"/>
                <a:cs typeface="Open Sans"/>
                <a:sym typeface="Open Sans"/>
              </a:rPr>
              <a:t>The Tuckman Model, which has 5 stages of team development, describes how an Agile team progresses into an awesome Agile squad.</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120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Forming</a:t>
            </a:r>
            <a:r>
              <a:rPr lang="es" sz="1100">
                <a:solidFill>
                  <a:srgbClr val="0B0B0B"/>
                </a:solidFill>
                <a:highlight>
                  <a:srgbClr val="FFFFFF"/>
                </a:highlight>
                <a:latin typeface="Open Sans"/>
                <a:ea typeface="Open Sans"/>
                <a:cs typeface="Open Sans"/>
                <a:sym typeface="Open Sans"/>
              </a:rPr>
              <a:t> - Agile Team comes together and the Facilitator helps the team form by explaining the ground rules, product vision, and expected outcomes.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Storming</a:t>
            </a:r>
            <a:r>
              <a:rPr lang="es" sz="1100">
                <a:solidFill>
                  <a:srgbClr val="0B0B0B"/>
                </a:solidFill>
                <a:highlight>
                  <a:srgbClr val="FFFFFF"/>
                </a:highlight>
                <a:latin typeface="Open Sans"/>
                <a:ea typeface="Open Sans"/>
                <a:cs typeface="Open Sans"/>
                <a:sym typeface="Open Sans"/>
              </a:rPr>
              <a:t> - This is where a team’s velocity is impacted because there tends to be some confusion and ambiguity around the work to be done, roles, and other product-related questions.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Norming</a:t>
            </a:r>
            <a:r>
              <a:rPr lang="es" sz="1100">
                <a:solidFill>
                  <a:srgbClr val="0B0B0B"/>
                </a:solidFill>
                <a:highlight>
                  <a:srgbClr val="FFFFFF"/>
                </a:highlight>
                <a:latin typeface="Open Sans"/>
                <a:ea typeface="Open Sans"/>
                <a:cs typeface="Open Sans"/>
                <a:sym typeface="Open Sans"/>
              </a:rPr>
              <a:t> - Agile Team members develop a sense of trust and camaraderie. There’s a healthy rapport and each team member starts to look for the collective objectives of the team’s long-term success.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Performing</a:t>
            </a:r>
            <a:r>
              <a:rPr lang="es" sz="1100">
                <a:solidFill>
                  <a:srgbClr val="0B0B0B"/>
                </a:solidFill>
                <a:highlight>
                  <a:srgbClr val="FFFFFF"/>
                </a:highlight>
                <a:latin typeface="Open Sans"/>
                <a:ea typeface="Open Sans"/>
                <a:cs typeface="Open Sans"/>
                <a:sym typeface="Open Sans"/>
              </a:rPr>
              <a:t> - Once an Agile Team has successfully worked together over a few iterations they should be in a state where they have gelled together and developed a strong cross-functional work style.</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Adjourning</a:t>
            </a:r>
            <a:r>
              <a:rPr lang="es" sz="1100">
                <a:solidFill>
                  <a:srgbClr val="0B0B0B"/>
                </a:solidFill>
                <a:highlight>
                  <a:srgbClr val="FFFFFF"/>
                </a:highlight>
                <a:latin typeface="Open Sans"/>
                <a:ea typeface="Open Sans"/>
                <a:cs typeface="Open Sans"/>
                <a:sym typeface="Open Sans"/>
              </a:rPr>
              <a:t> - If the business leaders realize that a product is not delivering value or is no longer needed in the market, the existing Agile Team members can be re-allocated to other more valuable work in the organization.</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8"/>
          <p:cNvPicPr preferRelativeResize="0"/>
          <p:nvPr/>
        </p:nvPicPr>
        <p:blipFill>
          <a:blip r:embed="rId3">
            <a:alphaModFix/>
          </a:blip>
          <a:stretch>
            <a:fillRect/>
          </a:stretch>
        </p:blipFill>
        <p:spPr>
          <a:xfrm>
            <a:off x="109625" y="346475"/>
            <a:ext cx="4656201" cy="3464625"/>
          </a:xfrm>
          <a:prstGeom prst="rect">
            <a:avLst/>
          </a:prstGeom>
          <a:noFill/>
          <a:ln>
            <a:noFill/>
          </a:ln>
        </p:spPr>
      </p:pic>
      <p:pic>
        <p:nvPicPr>
          <p:cNvPr id="254" name="Google Shape;254;p48"/>
          <p:cNvPicPr preferRelativeResize="0"/>
          <p:nvPr/>
        </p:nvPicPr>
        <p:blipFill>
          <a:blip r:embed="rId4">
            <a:alphaModFix/>
          </a:blip>
          <a:stretch>
            <a:fillRect/>
          </a:stretch>
        </p:blipFill>
        <p:spPr>
          <a:xfrm>
            <a:off x="4978925" y="283825"/>
            <a:ext cx="3941476" cy="3377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9"/>
          <p:cNvPicPr preferRelativeResize="0"/>
          <p:nvPr/>
        </p:nvPicPr>
        <p:blipFill>
          <a:blip r:embed="rId3">
            <a:alphaModFix/>
          </a:blip>
          <a:stretch>
            <a:fillRect/>
          </a:stretch>
        </p:blipFill>
        <p:spPr>
          <a:xfrm>
            <a:off x="152400" y="152400"/>
            <a:ext cx="4902647" cy="4838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0"/>
          <p:cNvSpPr txBox="1"/>
          <p:nvPr/>
        </p:nvSpPr>
        <p:spPr>
          <a:xfrm>
            <a:off x="0" y="0"/>
            <a:ext cx="8449800" cy="3355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400"/>
              </a:spcBef>
              <a:spcAft>
                <a:spcPts val="0"/>
              </a:spcAft>
              <a:buNone/>
            </a:pPr>
            <a:r>
              <a:rPr lang="es" sz="1800">
                <a:solidFill>
                  <a:srgbClr val="0B0B0B"/>
                </a:solidFill>
                <a:highlight>
                  <a:srgbClr val="FFFFFF"/>
                </a:highlight>
              </a:rPr>
              <a:t>New Terms</a:t>
            </a:r>
            <a:endParaRPr sz="1800">
              <a:solidFill>
                <a:srgbClr val="0B0B0B"/>
              </a:solidFill>
              <a:highlight>
                <a:srgbClr val="FFFFFF"/>
              </a:highlight>
            </a:endParaRPr>
          </a:p>
          <a:p>
            <a:pPr indent="-298450" lvl="0" marL="457200" rtl="0" algn="l">
              <a:lnSpc>
                <a:spcPct val="200000"/>
              </a:lnSpc>
              <a:spcBef>
                <a:spcPts val="60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Facilitator</a:t>
            </a:r>
            <a:r>
              <a:rPr lang="es" sz="1100">
                <a:solidFill>
                  <a:srgbClr val="0B0B0B"/>
                </a:solidFill>
                <a:highlight>
                  <a:srgbClr val="FFFFFF"/>
                </a:highlight>
                <a:latin typeface="Open Sans"/>
                <a:ea typeface="Open Sans"/>
                <a:cs typeface="Open Sans"/>
                <a:sym typeface="Open Sans"/>
              </a:rPr>
              <a:t>: The person who ensures that the Agile Team moves along at an acceptable pace towards the business objective and removes any blockages or impediments that may be slowing the team</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Self-Directed</a:t>
            </a:r>
            <a:r>
              <a:rPr lang="es" sz="1100">
                <a:solidFill>
                  <a:srgbClr val="0B0B0B"/>
                </a:solidFill>
                <a:highlight>
                  <a:srgbClr val="FFFFFF"/>
                </a:highlight>
                <a:latin typeface="Open Sans"/>
                <a:ea typeface="Open Sans"/>
                <a:cs typeface="Open Sans"/>
                <a:sym typeface="Open Sans"/>
              </a:rPr>
              <a:t>: Team members are empowered to decide among themselves who does what and how it is to be accomplished in a collaborative manner</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T-Shaped Skills</a:t>
            </a:r>
            <a:r>
              <a:rPr lang="es" sz="1100">
                <a:solidFill>
                  <a:srgbClr val="0B0B0B"/>
                </a:solidFill>
                <a:highlight>
                  <a:srgbClr val="FFFFFF"/>
                </a:highlight>
                <a:latin typeface="Open Sans"/>
                <a:ea typeface="Open Sans"/>
                <a:cs typeface="Open Sans"/>
                <a:sym typeface="Open Sans"/>
              </a:rPr>
              <a:t>: A strong vertical skill combined with the capability and willingness to step into other cross-functional needs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Team Member</a:t>
            </a:r>
            <a:r>
              <a:rPr lang="es" sz="1100">
                <a:solidFill>
                  <a:srgbClr val="0B0B0B"/>
                </a:solidFill>
                <a:highlight>
                  <a:srgbClr val="FFFFFF"/>
                </a:highlight>
                <a:latin typeface="Open Sans"/>
                <a:ea typeface="Open Sans"/>
                <a:cs typeface="Open Sans"/>
                <a:sym typeface="Open Sans"/>
              </a:rPr>
              <a:t>: The people who accomplish the actual work of completing and delivering a potentially shippable version of the product at the end of each iteration</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1"/>
          <p:cNvPicPr preferRelativeResize="0"/>
          <p:nvPr/>
        </p:nvPicPr>
        <p:blipFill>
          <a:blip r:embed="rId3">
            <a:alphaModFix/>
          </a:blip>
          <a:stretch>
            <a:fillRect/>
          </a:stretch>
        </p:blipFill>
        <p:spPr>
          <a:xfrm>
            <a:off x="152400" y="152400"/>
            <a:ext cx="4743557"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2"/>
          <p:cNvSpPr txBox="1"/>
          <p:nvPr/>
        </p:nvSpPr>
        <p:spPr>
          <a:xfrm>
            <a:off x="0" y="0"/>
            <a:ext cx="7626600" cy="4948500"/>
          </a:xfrm>
          <a:prstGeom prst="rect">
            <a:avLst/>
          </a:prstGeom>
          <a:noFill/>
          <a:ln>
            <a:noFill/>
          </a:ln>
        </p:spPr>
        <p:txBody>
          <a:bodyPr anchorCtr="0" anchor="t" bIns="91425" lIns="91425" spcFirstLastPara="1" rIns="91425" wrap="square" tIns="91425">
            <a:spAutoFit/>
          </a:bodyPr>
          <a:lstStyle/>
          <a:p>
            <a:pPr indent="0" lvl="0" marL="0" rtl="0" algn="l">
              <a:lnSpc>
                <a:spcPct val="166666"/>
              </a:lnSpc>
              <a:spcBef>
                <a:spcPts val="2400"/>
              </a:spcBef>
              <a:spcAft>
                <a:spcPts val="0"/>
              </a:spcAft>
              <a:buNone/>
            </a:pPr>
            <a:r>
              <a:rPr lang="es" sz="1800">
                <a:solidFill>
                  <a:srgbClr val="0B0B0B"/>
                </a:solidFill>
                <a:highlight>
                  <a:srgbClr val="FFFFFF"/>
                </a:highlight>
              </a:rPr>
              <a:t>Building a High Performing Agile Team</a:t>
            </a:r>
            <a:endParaRPr sz="1800">
              <a:solidFill>
                <a:srgbClr val="0B0B0B"/>
              </a:solidFill>
              <a:highlight>
                <a:srgbClr val="FFFFFF"/>
              </a:highlight>
            </a:endParaRPr>
          </a:p>
          <a:p>
            <a:pPr indent="0" lvl="0" marL="0" rtl="0" algn="l">
              <a:lnSpc>
                <a:spcPct val="163636"/>
              </a:lnSpc>
              <a:spcBef>
                <a:spcPts val="600"/>
              </a:spcBef>
              <a:spcAft>
                <a:spcPts val="0"/>
              </a:spcAft>
              <a:buNone/>
            </a:pPr>
            <a:r>
              <a:rPr lang="es" sz="1100">
                <a:solidFill>
                  <a:srgbClr val="0B0B0B"/>
                </a:solidFill>
                <a:highlight>
                  <a:srgbClr val="FFFFFF"/>
                </a:highlight>
                <a:latin typeface="Open Sans"/>
                <a:ea typeface="Open Sans"/>
                <a:cs typeface="Open Sans"/>
                <a:sym typeface="Open Sans"/>
              </a:rPr>
              <a:t>Let’s look at how we can build a high performing Agile Team:</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120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Inspire the Agile Team.</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Build a Cross-functional Diverse Team.</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Maintain Focus as Team Evolves.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Encourage Innovation and Free Thinking.</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Communicate Clearly.</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Work Collaboratively to Solve Problems.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Timebox Meetings.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Recognize and Appreciate.</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Include Uncommitted Objectives.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Take Time Out to Connect and Have Fun.</a:t>
            </a:r>
            <a:endParaRPr sz="1100">
              <a:solidFill>
                <a:srgbClr val="0B0B0B"/>
              </a:solidFill>
              <a:highlight>
                <a:srgbClr val="FFFFFF"/>
              </a:highlight>
              <a:latin typeface="Open Sans"/>
              <a:ea typeface="Open Sans"/>
              <a:cs typeface="Open Sans"/>
              <a:sym typeface="Open Sans"/>
            </a:endParaRPr>
          </a:p>
          <a:p>
            <a:pPr indent="0" lvl="0" marL="0" rtl="0" algn="l">
              <a:lnSpc>
                <a:spcPct val="166666"/>
              </a:lnSpc>
              <a:spcBef>
                <a:spcPts val="2400"/>
              </a:spcBef>
              <a:spcAft>
                <a:spcPts val="0"/>
              </a:spcAft>
              <a:buNone/>
            </a:pPr>
            <a:r>
              <a:rPr lang="es" sz="1800">
                <a:solidFill>
                  <a:srgbClr val="0B0B0B"/>
                </a:solidFill>
                <a:highlight>
                  <a:srgbClr val="FFFFFF"/>
                </a:highlight>
              </a:rPr>
              <a:t>High Performing Agile Teams Never Disappoint</a:t>
            </a:r>
            <a:endParaRPr sz="1800">
              <a:solidFill>
                <a:srgbClr val="0B0B0B"/>
              </a:solidFill>
              <a:highlight>
                <a:srgbClr val="FFFFFF"/>
              </a:highlight>
            </a:endParaRPr>
          </a:p>
          <a:p>
            <a:pPr indent="0" lvl="0" marL="0" rtl="0" algn="l">
              <a:lnSpc>
                <a:spcPct val="163636"/>
              </a:lnSpc>
              <a:spcBef>
                <a:spcPts val="600"/>
              </a:spcBef>
              <a:spcAft>
                <a:spcPts val="0"/>
              </a:spcAft>
              <a:buNone/>
            </a:pPr>
            <a:r>
              <a:rPr lang="es" sz="1100">
                <a:solidFill>
                  <a:srgbClr val="0B0B0B"/>
                </a:solidFill>
                <a:highlight>
                  <a:srgbClr val="FFFFFF"/>
                </a:highlight>
                <a:latin typeface="Open Sans"/>
                <a:ea typeface="Open Sans"/>
                <a:cs typeface="Open Sans"/>
                <a:sym typeface="Open Sans"/>
              </a:rPr>
              <a:t>According to the American author Dan Pink, a high performing team is given purpose, an opportunity to develop mastery, as well as autonomy in decisions. Such a high-performing Agile Team never disappoints. Such Agile Teams deliver phenomenal results consistently, regardless of the challenges they encounter. Senior leaders in an organization can turbocharge an Agile Team by enabling them to be self-directed and independent.</a:t>
            </a:r>
            <a:endParaRPr sz="1100">
              <a:solidFill>
                <a:srgbClr val="0B0B0B"/>
              </a:solidFill>
              <a:highlight>
                <a:srgbClr val="FFFFFF"/>
              </a:highlight>
              <a:latin typeface="Open Sans"/>
              <a:ea typeface="Open Sans"/>
              <a:cs typeface="Open Sans"/>
              <a:sym typeface="Open Sans"/>
            </a:endParaRPr>
          </a:p>
        </p:txBody>
      </p:sp>
      <p:pic>
        <p:nvPicPr>
          <p:cNvPr id="275" name="Google Shape;275;p52"/>
          <p:cNvPicPr preferRelativeResize="0"/>
          <p:nvPr/>
        </p:nvPicPr>
        <p:blipFill>
          <a:blip r:embed="rId3">
            <a:alphaModFix/>
          </a:blip>
          <a:stretch>
            <a:fillRect/>
          </a:stretch>
        </p:blipFill>
        <p:spPr>
          <a:xfrm>
            <a:off x="5042500" y="239774"/>
            <a:ext cx="3556150" cy="3020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3"/>
          <p:cNvSpPr txBox="1"/>
          <p:nvPr/>
        </p:nvSpPr>
        <p:spPr>
          <a:xfrm>
            <a:off x="0" y="0"/>
            <a:ext cx="8792100" cy="1446900"/>
          </a:xfrm>
          <a:prstGeom prst="rect">
            <a:avLst/>
          </a:prstGeom>
          <a:noFill/>
          <a:ln>
            <a:noFill/>
          </a:ln>
        </p:spPr>
        <p:txBody>
          <a:bodyPr anchorCtr="0" anchor="t" bIns="91425" lIns="91425" spcFirstLastPara="1" rIns="91425" wrap="square" tIns="91425">
            <a:spAutoFit/>
          </a:bodyPr>
          <a:lstStyle/>
          <a:p>
            <a:pPr indent="0" lvl="0" marL="0" rtl="0" algn="l">
              <a:lnSpc>
                <a:spcPct val="142857"/>
              </a:lnSpc>
              <a:spcBef>
                <a:spcPts val="3000"/>
              </a:spcBef>
              <a:spcAft>
                <a:spcPts val="0"/>
              </a:spcAft>
              <a:buNone/>
            </a:pPr>
            <a:r>
              <a:rPr lang="es" sz="2100">
                <a:solidFill>
                  <a:srgbClr val="0B0B0B"/>
                </a:solidFill>
                <a:highlight>
                  <a:srgbClr val="FFFFFF"/>
                </a:highlight>
              </a:rPr>
              <a:t>Remote Agile Teams</a:t>
            </a:r>
            <a:endParaRPr sz="2100">
              <a:solidFill>
                <a:srgbClr val="0B0B0B"/>
              </a:solidFill>
              <a:highlight>
                <a:srgbClr val="FFFFFF"/>
              </a:highlight>
            </a:endParaRPr>
          </a:p>
          <a:p>
            <a:pPr indent="0" lvl="0" marL="0" rtl="0" algn="l">
              <a:lnSpc>
                <a:spcPct val="163636"/>
              </a:lnSpc>
              <a:spcBef>
                <a:spcPts val="600"/>
              </a:spcBef>
              <a:spcAft>
                <a:spcPts val="0"/>
              </a:spcAft>
              <a:buNone/>
            </a:pPr>
            <a:r>
              <a:rPr lang="es" sz="1100">
                <a:solidFill>
                  <a:srgbClr val="0B0B0B"/>
                </a:solidFill>
                <a:highlight>
                  <a:srgbClr val="FFFFFF"/>
                </a:highlight>
                <a:latin typeface="Open Sans"/>
                <a:ea typeface="Open Sans"/>
                <a:cs typeface="Open Sans"/>
                <a:sym typeface="Open Sans"/>
              </a:rPr>
              <a:t>In an increasingly interconnected global business landscape, High Performing Agile Teams have to identify issues and benefits related to organizing and managing remote Agile Teams. The recent COVID-19 pandemic has genuinely changed the landscape with remote Agile Teams being accepted as a valuable norm.</a:t>
            </a:r>
            <a:endParaRPr sz="1100">
              <a:solidFill>
                <a:srgbClr val="0B0B0B"/>
              </a:solidFill>
              <a:highlight>
                <a:srgbClr val="FFFFFF"/>
              </a:highlight>
              <a:latin typeface="Open Sans"/>
              <a:ea typeface="Open Sans"/>
              <a:cs typeface="Open Sans"/>
              <a:sym typeface="Open Sans"/>
            </a:endParaRPr>
          </a:p>
        </p:txBody>
      </p:sp>
      <p:sp>
        <p:nvSpPr>
          <p:cNvPr id="281" name="Google Shape;281;p53"/>
          <p:cNvSpPr txBox="1"/>
          <p:nvPr/>
        </p:nvSpPr>
        <p:spPr>
          <a:xfrm>
            <a:off x="53475" y="1565500"/>
            <a:ext cx="8920500" cy="15639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0"/>
              </a:spcBef>
              <a:spcAft>
                <a:spcPts val="0"/>
              </a:spcAft>
              <a:buNone/>
            </a:pPr>
            <a:r>
              <a:rPr lang="es" sz="1100">
                <a:solidFill>
                  <a:srgbClr val="0B0B0B"/>
                </a:solidFill>
                <a:highlight>
                  <a:srgbClr val="FFFFFF"/>
                </a:highlight>
                <a:latin typeface="Open Sans"/>
                <a:ea typeface="Open Sans"/>
                <a:cs typeface="Open Sans"/>
                <a:sym typeface="Open Sans"/>
              </a:rPr>
              <a:t>Working with a remote Agile team successfully requires attention to the following:</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120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Team communication.</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Time Zone Differences.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Work From Home Best Practices.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Catch-Ups.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Lack of Team Cohesion.</a:t>
            </a:r>
            <a:endParaRPr sz="1100">
              <a:solidFill>
                <a:srgbClr val="0B0B0B"/>
              </a:solidFill>
              <a:highlight>
                <a:srgbClr val="FFFFFF"/>
              </a:highlight>
              <a:latin typeface="Open Sans"/>
              <a:ea typeface="Open Sans"/>
              <a:cs typeface="Open Sans"/>
              <a:sym typeface="Open Sans"/>
            </a:endParaRPr>
          </a:p>
        </p:txBody>
      </p:sp>
      <p:pic>
        <p:nvPicPr>
          <p:cNvPr id="282" name="Google Shape;282;p53"/>
          <p:cNvPicPr preferRelativeResize="0"/>
          <p:nvPr/>
        </p:nvPicPr>
        <p:blipFill>
          <a:blip r:embed="rId3">
            <a:alphaModFix/>
          </a:blip>
          <a:stretch>
            <a:fillRect/>
          </a:stretch>
        </p:blipFill>
        <p:spPr>
          <a:xfrm>
            <a:off x="3465988" y="3046550"/>
            <a:ext cx="2212036" cy="1709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7"/>
          <p:cNvPicPr preferRelativeResize="0"/>
          <p:nvPr/>
        </p:nvPicPr>
        <p:blipFill>
          <a:blip r:embed="rId3">
            <a:alphaModFix/>
          </a:blip>
          <a:stretch>
            <a:fillRect/>
          </a:stretch>
        </p:blipFill>
        <p:spPr>
          <a:xfrm>
            <a:off x="943700" y="131000"/>
            <a:ext cx="7119549" cy="3198900"/>
          </a:xfrm>
          <a:prstGeom prst="rect">
            <a:avLst/>
          </a:prstGeom>
          <a:noFill/>
          <a:ln>
            <a:noFill/>
          </a:ln>
        </p:spPr>
      </p:pic>
      <p:sp>
        <p:nvSpPr>
          <p:cNvPr id="140" name="Google Shape;140;p27"/>
          <p:cNvSpPr txBox="1"/>
          <p:nvPr/>
        </p:nvSpPr>
        <p:spPr>
          <a:xfrm>
            <a:off x="438425" y="3625075"/>
            <a:ext cx="31995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Faster time to market</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Early ROI</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Feedback from Real Customers</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4"/>
          <p:cNvSpPr txBox="1"/>
          <p:nvPr/>
        </p:nvSpPr>
        <p:spPr>
          <a:xfrm>
            <a:off x="0" y="0"/>
            <a:ext cx="88776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2400">
                <a:solidFill>
                  <a:srgbClr val="0B0B0B"/>
                </a:solidFill>
                <a:highlight>
                  <a:srgbClr val="FFFFFF"/>
                </a:highlight>
              </a:rPr>
              <a:t>Organizing an Optimal Agile Team and Non-Core Roles</a:t>
            </a:r>
            <a:endParaRPr sz="2400">
              <a:solidFill>
                <a:srgbClr val="0B0B0B"/>
              </a:solidFill>
              <a:highlight>
                <a:srgbClr val="FFFFFF"/>
              </a:highlight>
            </a:endParaRPr>
          </a:p>
        </p:txBody>
      </p:sp>
      <p:pic>
        <p:nvPicPr>
          <p:cNvPr id="288" name="Google Shape;288;p54"/>
          <p:cNvPicPr preferRelativeResize="0"/>
          <p:nvPr/>
        </p:nvPicPr>
        <p:blipFill>
          <a:blip r:embed="rId3">
            <a:alphaModFix/>
          </a:blip>
          <a:stretch>
            <a:fillRect/>
          </a:stretch>
        </p:blipFill>
        <p:spPr>
          <a:xfrm>
            <a:off x="152400" y="706500"/>
            <a:ext cx="8323152" cy="42845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5"/>
          <p:cNvPicPr preferRelativeResize="0"/>
          <p:nvPr/>
        </p:nvPicPr>
        <p:blipFill>
          <a:blip r:embed="rId3">
            <a:alphaModFix/>
          </a:blip>
          <a:stretch>
            <a:fillRect/>
          </a:stretch>
        </p:blipFill>
        <p:spPr>
          <a:xfrm>
            <a:off x="152400" y="152400"/>
            <a:ext cx="6268115" cy="4838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6"/>
          <p:cNvSpPr txBox="1"/>
          <p:nvPr/>
        </p:nvSpPr>
        <p:spPr>
          <a:xfrm>
            <a:off x="0" y="0"/>
            <a:ext cx="8685000" cy="477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3000"/>
              </a:spcBef>
              <a:spcAft>
                <a:spcPts val="0"/>
              </a:spcAft>
              <a:buNone/>
            </a:pPr>
            <a:r>
              <a:rPr lang="es" sz="2100">
                <a:solidFill>
                  <a:srgbClr val="0B0B0B"/>
                </a:solidFill>
                <a:highlight>
                  <a:srgbClr val="FFFFFF"/>
                </a:highlight>
              </a:rPr>
              <a:t>Non-Core Roles</a:t>
            </a:r>
            <a:endParaRPr sz="2100">
              <a:solidFill>
                <a:srgbClr val="0B0B0B"/>
              </a:solidFill>
              <a:highlight>
                <a:srgbClr val="FFFFFF"/>
              </a:highlight>
            </a:endParaRPr>
          </a:p>
          <a:p>
            <a:pPr indent="0" lvl="0" marL="0" rtl="0" algn="l">
              <a:lnSpc>
                <a:spcPct val="150000"/>
              </a:lnSpc>
              <a:spcBef>
                <a:spcPts val="600"/>
              </a:spcBef>
              <a:spcAft>
                <a:spcPts val="0"/>
              </a:spcAft>
              <a:buNone/>
            </a:pPr>
            <a:r>
              <a:rPr lang="es" sz="1100">
                <a:solidFill>
                  <a:srgbClr val="0B0B0B"/>
                </a:solidFill>
                <a:highlight>
                  <a:srgbClr val="FFFFFF"/>
                </a:highlight>
                <a:latin typeface="Open Sans"/>
                <a:ea typeface="Open Sans"/>
                <a:cs typeface="Open Sans"/>
                <a:sym typeface="Open Sans"/>
              </a:rPr>
              <a:t>While Non-Core Roles are not defined as mandatory in all Agile Frameworks, they can play a key role in the success of Agile Product Delivery.</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1200"/>
              </a:spcBef>
              <a:spcAft>
                <a:spcPts val="0"/>
              </a:spcAft>
              <a:buClr>
                <a:srgbClr val="0B0B0B"/>
              </a:buClr>
              <a:buSzPts val="1100"/>
              <a:buFont typeface="Open Sans"/>
              <a:buChar char="●"/>
            </a:pPr>
            <a:r>
              <a:rPr b="1" lang="es" sz="1200">
                <a:solidFill>
                  <a:srgbClr val="0B0B0B"/>
                </a:solidFill>
                <a:highlight>
                  <a:srgbClr val="FFFFFF"/>
                </a:highlight>
                <a:latin typeface="Open Sans"/>
                <a:ea typeface="Open Sans"/>
                <a:cs typeface="Open Sans"/>
                <a:sym typeface="Open Sans"/>
              </a:rPr>
              <a:t>Stakeholders</a:t>
            </a:r>
            <a:r>
              <a:rPr lang="es" sz="1200">
                <a:solidFill>
                  <a:srgbClr val="0B0B0B"/>
                </a:solidFill>
                <a:highlight>
                  <a:srgbClr val="FFFFFF"/>
                </a:highlight>
                <a:latin typeface="Open Sans"/>
                <a:ea typeface="Open Sans"/>
                <a:cs typeface="Open Sans"/>
                <a:sym typeface="Open Sans"/>
              </a:rPr>
              <a:t> - Stakeholders can include Customers, Users, Sponsors, and others who have an interest in the product being worked on, but are not involved in the day-to-day development of the solution results.</a:t>
            </a:r>
            <a:endParaRPr sz="12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200">
                <a:solidFill>
                  <a:srgbClr val="0B0B0B"/>
                </a:solidFill>
                <a:highlight>
                  <a:srgbClr val="FFFFFF"/>
                </a:highlight>
                <a:latin typeface="Open Sans"/>
                <a:ea typeface="Open Sans"/>
                <a:cs typeface="Open Sans"/>
                <a:sym typeface="Open Sans"/>
              </a:rPr>
              <a:t>Vendors and Strategic Suppliers</a:t>
            </a:r>
            <a:r>
              <a:rPr lang="es" sz="1200">
                <a:solidFill>
                  <a:srgbClr val="0B0B0B"/>
                </a:solidFill>
                <a:highlight>
                  <a:srgbClr val="FFFFFF"/>
                </a:highlight>
                <a:latin typeface="Open Sans"/>
                <a:ea typeface="Open Sans"/>
                <a:cs typeface="Open Sans"/>
                <a:sym typeface="Open Sans"/>
              </a:rPr>
              <a:t> - Vendors and Strategic Partners provide products and services that are usually not within the core competencies of the organization or Agile Team.</a:t>
            </a:r>
            <a:endParaRPr sz="12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200">
                <a:solidFill>
                  <a:srgbClr val="0B0B0B"/>
                </a:solidFill>
                <a:highlight>
                  <a:srgbClr val="FFFFFF"/>
                </a:highlight>
                <a:latin typeface="Open Sans"/>
                <a:ea typeface="Open Sans"/>
                <a:cs typeface="Open Sans"/>
                <a:sym typeface="Open Sans"/>
              </a:rPr>
              <a:t>Center of Excellence (CoE)</a:t>
            </a:r>
            <a:r>
              <a:rPr lang="es" sz="1200">
                <a:solidFill>
                  <a:srgbClr val="0B0B0B"/>
                </a:solidFill>
                <a:highlight>
                  <a:srgbClr val="FFFFFF"/>
                </a:highlight>
                <a:latin typeface="Open Sans"/>
                <a:ea typeface="Open Sans"/>
                <a:cs typeface="Open Sans"/>
                <a:sym typeface="Open Sans"/>
              </a:rPr>
              <a:t> - Many organizations have a Center of Excellence focused on either Project or Product Delivery. A CoE often provides guidance on Governance and Reporting requirements to executives and regulators.</a:t>
            </a:r>
            <a:endParaRPr sz="12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200">
                <a:solidFill>
                  <a:srgbClr val="0B0B0B"/>
                </a:solidFill>
                <a:highlight>
                  <a:srgbClr val="FFFFFF"/>
                </a:highlight>
                <a:latin typeface="Open Sans"/>
                <a:ea typeface="Open Sans"/>
                <a:cs typeface="Open Sans"/>
                <a:sym typeface="Open Sans"/>
              </a:rPr>
              <a:t>Enterprise Architect</a:t>
            </a:r>
            <a:r>
              <a:rPr lang="es" sz="1200">
                <a:solidFill>
                  <a:srgbClr val="0B0B0B"/>
                </a:solidFill>
                <a:highlight>
                  <a:srgbClr val="FFFFFF"/>
                </a:highlight>
                <a:latin typeface="Open Sans"/>
                <a:ea typeface="Open Sans"/>
                <a:cs typeface="Open Sans"/>
                <a:sym typeface="Open Sans"/>
              </a:rPr>
              <a:t> - Reviews technical solutions to ensure they align with the overall organization's architecture.</a:t>
            </a:r>
            <a:endParaRPr sz="12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200">
                <a:solidFill>
                  <a:srgbClr val="0B0B0B"/>
                </a:solidFill>
                <a:highlight>
                  <a:srgbClr val="FFFFFF"/>
                </a:highlight>
                <a:latin typeface="Open Sans"/>
                <a:ea typeface="Open Sans"/>
                <a:cs typeface="Open Sans"/>
                <a:sym typeface="Open Sans"/>
              </a:rPr>
              <a:t>Domain Subject Matter Expert</a:t>
            </a:r>
            <a:r>
              <a:rPr lang="es" sz="1200">
                <a:solidFill>
                  <a:srgbClr val="0B0B0B"/>
                </a:solidFill>
                <a:highlight>
                  <a:srgbClr val="FFFFFF"/>
                </a:highlight>
                <a:latin typeface="Open Sans"/>
                <a:ea typeface="Open Sans"/>
                <a:cs typeface="Open Sans"/>
                <a:sym typeface="Open Sans"/>
              </a:rPr>
              <a:t> - Provides valuable support to the PO and Business Analyst on domain knowledge.</a:t>
            </a:r>
            <a:endParaRPr sz="1200">
              <a:solidFill>
                <a:srgbClr val="0B0B0B"/>
              </a:solidFill>
              <a:highlight>
                <a:srgbClr val="FFFFFF"/>
              </a:highlight>
              <a:latin typeface="Open Sans"/>
              <a:ea typeface="Open Sans"/>
              <a:cs typeface="Open Sans"/>
              <a:sym typeface="Open Sans"/>
            </a:endParaRPr>
          </a:p>
          <a:p>
            <a:pPr indent="0" lvl="0" marL="0" rtl="0" algn="l">
              <a:lnSpc>
                <a:spcPct val="150000"/>
              </a:lnSpc>
              <a:spcBef>
                <a:spcPts val="1200"/>
              </a:spcBef>
              <a:spcAft>
                <a:spcPts val="0"/>
              </a:spcAft>
              <a:buNone/>
            </a:pPr>
            <a:r>
              <a:rPr lang="es" sz="1100">
                <a:solidFill>
                  <a:srgbClr val="0B0B0B"/>
                </a:solidFill>
                <a:highlight>
                  <a:srgbClr val="FFFFFF"/>
                </a:highlight>
                <a:latin typeface="Open Sans"/>
                <a:ea typeface="Open Sans"/>
                <a:cs typeface="Open Sans"/>
                <a:sym typeface="Open Sans"/>
              </a:rPr>
              <a:t>A successful Agile Team is typically both influenced and supported by several key Non-Core Roles.</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7"/>
          <p:cNvSpPr txBox="1"/>
          <p:nvPr/>
        </p:nvSpPr>
        <p:spPr>
          <a:xfrm>
            <a:off x="0" y="0"/>
            <a:ext cx="9006000" cy="352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400"/>
              </a:spcBef>
              <a:spcAft>
                <a:spcPts val="0"/>
              </a:spcAft>
              <a:buNone/>
            </a:pPr>
            <a:r>
              <a:rPr lang="es" sz="1800">
                <a:solidFill>
                  <a:srgbClr val="0B0B0B"/>
                </a:solidFill>
                <a:highlight>
                  <a:srgbClr val="FFFFFF"/>
                </a:highlight>
              </a:rPr>
              <a:t>Coaching Models</a:t>
            </a:r>
            <a:endParaRPr sz="1800">
              <a:solidFill>
                <a:srgbClr val="0B0B0B"/>
              </a:solidFill>
              <a:highlight>
                <a:srgbClr val="FFFFFF"/>
              </a:highlight>
            </a:endParaRPr>
          </a:p>
          <a:p>
            <a:pPr indent="0" lvl="0" marL="0" rtl="0" algn="l">
              <a:lnSpc>
                <a:spcPct val="150000"/>
              </a:lnSpc>
              <a:spcBef>
                <a:spcPts val="1800"/>
              </a:spcBef>
              <a:spcAft>
                <a:spcPts val="0"/>
              </a:spcAft>
              <a:buNone/>
            </a:pPr>
            <a:r>
              <a:rPr b="1" lang="es" sz="1500">
                <a:solidFill>
                  <a:srgbClr val="0B0B0B"/>
                </a:solidFill>
                <a:highlight>
                  <a:srgbClr val="FFFFFF"/>
                </a:highlight>
                <a:latin typeface="Open Sans"/>
                <a:ea typeface="Open Sans"/>
                <a:cs typeface="Open Sans"/>
                <a:sym typeface="Open Sans"/>
              </a:rPr>
              <a:t>Dreyfus Model of Skill Acquisition</a:t>
            </a:r>
            <a:endParaRPr b="1" sz="1500">
              <a:solidFill>
                <a:srgbClr val="0B0B0B"/>
              </a:solidFill>
              <a:highlight>
                <a:srgbClr val="FFFFFF"/>
              </a:highlight>
              <a:latin typeface="Open Sans"/>
              <a:ea typeface="Open Sans"/>
              <a:cs typeface="Open Sans"/>
              <a:sym typeface="Open Sans"/>
            </a:endParaRPr>
          </a:p>
          <a:p>
            <a:pPr indent="0" lvl="0" marL="0" rtl="0" algn="l">
              <a:lnSpc>
                <a:spcPct val="150000"/>
              </a:lnSpc>
              <a:spcBef>
                <a:spcPts val="600"/>
              </a:spcBef>
              <a:spcAft>
                <a:spcPts val="0"/>
              </a:spcAft>
              <a:buNone/>
            </a:pPr>
            <a:r>
              <a:rPr lang="es" sz="1100">
                <a:solidFill>
                  <a:srgbClr val="0B0B0B"/>
                </a:solidFill>
                <a:highlight>
                  <a:srgbClr val="FFFFFF"/>
                </a:highlight>
                <a:latin typeface="Open Sans"/>
                <a:ea typeface="Open Sans"/>
                <a:cs typeface="Open Sans"/>
                <a:sym typeface="Open Sans"/>
              </a:rPr>
              <a:t>The Dreyfus model presents a simple-to-understand framework for measuring an individual’s progress in any skill they are looking to acquire and gain expertise in. The five developmental stages identified in the Dreyfus Model for Skill Development are:</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120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Novice</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Advanced Beginner</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Competent</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Proficient</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Expert</a:t>
            </a:r>
            <a:endParaRPr sz="1100">
              <a:solidFill>
                <a:srgbClr val="0B0B0B"/>
              </a:solidFill>
              <a:highlight>
                <a:srgbClr val="FFFFFF"/>
              </a:highlight>
              <a:latin typeface="Open Sans"/>
              <a:ea typeface="Open Sans"/>
              <a:cs typeface="Open Sans"/>
              <a:sym typeface="Open Sans"/>
            </a:endParaRPr>
          </a:p>
          <a:p>
            <a:pPr indent="0" lvl="0" marL="0" rtl="0" algn="l">
              <a:lnSpc>
                <a:spcPct val="150000"/>
              </a:lnSpc>
              <a:spcBef>
                <a:spcPts val="1200"/>
              </a:spcBef>
              <a:spcAft>
                <a:spcPts val="1200"/>
              </a:spcAft>
              <a:buNone/>
            </a:pPr>
            <a:r>
              <a:rPr lang="es" sz="1100">
                <a:solidFill>
                  <a:srgbClr val="0B0B0B"/>
                </a:solidFill>
                <a:highlight>
                  <a:srgbClr val="FFFFFF"/>
                </a:highlight>
                <a:latin typeface="Open Sans"/>
                <a:ea typeface="Open Sans"/>
                <a:cs typeface="Open Sans"/>
                <a:sym typeface="Open Sans"/>
              </a:rPr>
              <a:t>Read more about the Dreyfus Model of skill acquisition: </a:t>
            </a:r>
            <a:r>
              <a:rPr b="1" lang="es" sz="1200" u="sng">
                <a:solidFill>
                  <a:srgbClr val="2015FF"/>
                </a:solidFill>
                <a:highlight>
                  <a:srgbClr val="FFFFFF"/>
                </a:highlight>
                <a:latin typeface="Open Sans"/>
                <a:ea typeface="Open Sans"/>
                <a:cs typeface="Open Sans"/>
                <a:sym typeface="Open Sans"/>
                <a:hlinkClick r:id="rId3">
                  <a:extLst>
                    <a:ext uri="{A12FA001-AC4F-418D-AE19-62706E023703}">
                      <ahyp:hlinkClr val="tx"/>
                    </a:ext>
                  </a:extLst>
                </a:hlinkClick>
              </a:rPr>
              <a:t>The Five-Stage Model of Adult Skill Acquisition</a:t>
            </a:r>
            <a:endParaRPr b="1" sz="1200" u="sng">
              <a:solidFill>
                <a:srgbClr val="2015FF"/>
              </a:solidFill>
              <a:highlight>
                <a:srgbClr val="FFFFFF"/>
              </a:highlight>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8"/>
          <p:cNvSpPr txBox="1"/>
          <p:nvPr/>
        </p:nvSpPr>
        <p:spPr>
          <a:xfrm>
            <a:off x="0" y="0"/>
            <a:ext cx="8909700" cy="51648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800"/>
              </a:spcBef>
              <a:spcAft>
                <a:spcPts val="0"/>
              </a:spcAft>
              <a:buNone/>
            </a:pPr>
            <a:r>
              <a:rPr b="1" lang="es" sz="1500">
                <a:solidFill>
                  <a:srgbClr val="0B0B0B"/>
                </a:solidFill>
                <a:highlight>
                  <a:srgbClr val="FFFFFF"/>
                </a:highlight>
                <a:latin typeface="Open Sans"/>
                <a:ea typeface="Open Sans"/>
                <a:cs typeface="Open Sans"/>
                <a:sym typeface="Open Sans"/>
              </a:rPr>
              <a:t>Shu Ha Ri</a:t>
            </a:r>
            <a:endParaRPr b="1" sz="1500">
              <a:solidFill>
                <a:srgbClr val="0B0B0B"/>
              </a:solidFill>
              <a:highlight>
                <a:srgbClr val="FFFFFF"/>
              </a:highlight>
              <a:latin typeface="Open Sans"/>
              <a:ea typeface="Open Sans"/>
              <a:cs typeface="Open Sans"/>
              <a:sym typeface="Open Sans"/>
            </a:endParaRPr>
          </a:p>
          <a:p>
            <a:pPr indent="0" lvl="0" marL="0" rtl="0" algn="l">
              <a:lnSpc>
                <a:spcPct val="150000"/>
              </a:lnSpc>
              <a:spcBef>
                <a:spcPts val="600"/>
              </a:spcBef>
              <a:spcAft>
                <a:spcPts val="0"/>
              </a:spcAft>
              <a:buNone/>
            </a:pPr>
            <a:r>
              <a:rPr lang="es" sz="1200">
                <a:solidFill>
                  <a:srgbClr val="0B0B0B"/>
                </a:solidFill>
                <a:highlight>
                  <a:srgbClr val="FFFFFF"/>
                </a:highlight>
                <a:latin typeface="Open Sans"/>
                <a:ea typeface="Open Sans"/>
                <a:cs typeface="Open Sans"/>
                <a:sym typeface="Open Sans"/>
              </a:rPr>
              <a:t>Shu Ha Ri has its origins in Japanese Martial Arts. It is presented by experts as a way of thinking when learning a new skill. Alistair Cockburn is credited with introducing it in the Agile world when it comes to acquiring Agile skills for product development. There are three stages in Shu Ha Ri’s knowledge acquisition model:</a:t>
            </a:r>
            <a:endParaRPr sz="12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120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Shu</a:t>
            </a:r>
            <a:r>
              <a:rPr lang="es" sz="1100">
                <a:solidFill>
                  <a:srgbClr val="0B0B0B"/>
                </a:solidFill>
                <a:highlight>
                  <a:srgbClr val="FFFFFF"/>
                </a:highlight>
                <a:latin typeface="Open Sans"/>
                <a:ea typeface="Open Sans"/>
                <a:cs typeface="Open Sans"/>
                <a:sym typeface="Open Sans"/>
              </a:rPr>
              <a:t>: Here the Agile team member mimics and follows the teachings of an expert.</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Ha</a:t>
            </a:r>
            <a:r>
              <a:rPr lang="es" sz="1100">
                <a:solidFill>
                  <a:srgbClr val="0B0B0B"/>
                </a:solidFill>
                <a:highlight>
                  <a:srgbClr val="FFFFFF"/>
                </a:highlight>
                <a:latin typeface="Open Sans"/>
                <a:ea typeface="Open Sans"/>
                <a:cs typeface="Open Sans"/>
                <a:sym typeface="Open Sans"/>
              </a:rPr>
              <a:t>: At the Ha stage, team members start to experiment and begin to dig deeper into the theory that is driving the expert’s teachings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Ri</a:t>
            </a:r>
            <a:r>
              <a:rPr lang="es" sz="1100">
                <a:solidFill>
                  <a:srgbClr val="0B0B0B"/>
                </a:solidFill>
                <a:highlight>
                  <a:srgbClr val="FFFFFF"/>
                </a:highlight>
                <a:latin typeface="Open Sans"/>
                <a:ea typeface="Open Sans"/>
                <a:cs typeface="Open Sans"/>
                <a:sym typeface="Open Sans"/>
              </a:rPr>
              <a:t>: When someone reaches the Ri stage, they have directly experimented and experienced how teaching is beneficial to the Agile team’s maturity. This allows them to get creative and adapt to their unique circumstances and organizational context.</a:t>
            </a:r>
            <a:endParaRPr sz="1100">
              <a:solidFill>
                <a:srgbClr val="0B0B0B"/>
              </a:solidFill>
              <a:highlight>
                <a:srgbClr val="FFFFFF"/>
              </a:highlight>
              <a:latin typeface="Open Sans"/>
              <a:ea typeface="Open Sans"/>
              <a:cs typeface="Open Sans"/>
              <a:sym typeface="Open Sans"/>
            </a:endParaRPr>
          </a:p>
          <a:p>
            <a:pPr indent="0" lvl="0" marL="0" rtl="0" algn="l">
              <a:lnSpc>
                <a:spcPct val="150000"/>
              </a:lnSpc>
              <a:spcBef>
                <a:spcPts val="1200"/>
              </a:spcBef>
              <a:spcAft>
                <a:spcPts val="0"/>
              </a:spcAft>
              <a:buNone/>
            </a:pPr>
            <a:r>
              <a:rPr lang="es" sz="1200">
                <a:solidFill>
                  <a:srgbClr val="0B0B0B"/>
                </a:solidFill>
                <a:highlight>
                  <a:srgbClr val="FFFFFF"/>
                </a:highlight>
                <a:latin typeface="Open Sans"/>
                <a:ea typeface="Open Sans"/>
                <a:cs typeface="Open Sans"/>
                <a:sym typeface="Open Sans"/>
              </a:rPr>
              <a:t>You can read more about Shu Ha Ri here:</a:t>
            </a:r>
            <a:endParaRPr sz="12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1200"/>
              </a:spcBef>
              <a:spcAft>
                <a:spcPts val="0"/>
              </a:spcAft>
              <a:buClr>
                <a:srgbClr val="0B0B0B"/>
              </a:buClr>
              <a:buSzPts val="1100"/>
              <a:buFont typeface="Open Sans"/>
              <a:buChar char="●"/>
            </a:pPr>
            <a:r>
              <a:rPr b="1" lang="es" sz="1200" u="sng">
                <a:solidFill>
                  <a:srgbClr val="2015FF"/>
                </a:solidFill>
                <a:highlight>
                  <a:srgbClr val="FFFFFF"/>
                </a:highlight>
                <a:latin typeface="Open Sans"/>
                <a:ea typeface="Open Sans"/>
                <a:cs typeface="Open Sans"/>
                <a:sym typeface="Open Sans"/>
                <a:hlinkClick r:id="rId3">
                  <a:extLst>
                    <a:ext uri="{A12FA001-AC4F-418D-AE19-62706E023703}">
                      <ahyp:hlinkClr val="tx"/>
                    </a:ext>
                  </a:extLst>
                </a:hlinkClick>
              </a:rPr>
              <a:t>Shu Ha Ri: An Agile Adoption Pattern</a:t>
            </a:r>
            <a:endParaRPr b="1" sz="1200" u="sng">
              <a:solidFill>
                <a:srgbClr val="2015FF"/>
              </a:solidFill>
              <a:highlight>
                <a:srgbClr val="FFFFFF"/>
              </a:highlight>
              <a:latin typeface="Open Sans"/>
              <a:ea typeface="Open Sans"/>
              <a:cs typeface="Open Sans"/>
              <a:sym typeface="Open Sans"/>
              <a:hlinkClick r:id="rId4">
                <a:extLst>
                  <a:ext uri="{A12FA001-AC4F-418D-AE19-62706E023703}">
                    <ahyp:hlinkClr val="tx"/>
                  </a:ext>
                </a:extLst>
              </a:hlinkClick>
            </a:endParaRPr>
          </a:p>
          <a:p>
            <a:pPr indent="-298450" lvl="0" marL="457200" rtl="0" algn="l">
              <a:lnSpc>
                <a:spcPct val="150000"/>
              </a:lnSpc>
              <a:spcBef>
                <a:spcPts val="0"/>
              </a:spcBef>
              <a:spcAft>
                <a:spcPts val="0"/>
              </a:spcAft>
              <a:buClr>
                <a:srgbClr val="0B0B0B"/>
              </a:buClr>
              <a:buSzPts val="1100"/>
              <a:buFont typeface="Open Sans"/>
              <a:buChar char="●"/>
            </a:pPr>
            <a:r>
              <a:rPr b="1" lang="es" sz="1200" u="sng">
                <a:solidFill>
                  <a:srgbClr val="2015FF"/>
                </a:solidFill>
                <a:highlight>
                  <a:srgbClr val="FFFFFF"/>
                </a:highlight>
                <a:latin typeface="Open Sans"/>
                <a:ea typeface="Open Sans"/>
                <a:cs typeface="Open Sans"/>
                <a:sym typeface="Open Sans"/>
                <a:hlinkClick r:id="rId5">
                  <a:extLst>
                    <a:ext uri="{A12FA001-AC4F-418D-AE19-62706E023703}">
                      <ahyp:hlinkClr val="tx"/>
                    </a:ext>
                  </a:extLst>
                </a:hlinkClick>
              </a:rPr>
              <a:t>Becoming agile with ShuHaRi</a:t>
            </a:r>
            <a:endParaRPr sz="1100">
              <a:solidFill>
                <a:srgbClr val="0B0B0B"/>
              </a:solidFill>
              <a:highlight>
                <a:srgbClr val="FFFFFF"/>
              </a:highlight>
              <a:latin typeface="Open Sans"/>
              <a:ea typeface="Open Sans"/>
              <a:cs typeface="Open Sans"/>
              <a:sym typeface="Open Sans"/>
            </a:endParaRPr>
          </a:p>
          <a:p>
            <a:pPr indent="0" lvl="0" marL="0" rtl="0" algn="l">
              <a:lnSpc>
                <a:spcPct val="166666"/>
              </a:lnSpc>
              <a:spcBef>
                <a:spcPts val="2400"/>
              </a:spcBef>
              <a:spcAft>
                <a:spcPts val="0"/>
              </a:spcAft>
              <a:buNone/>
            </a:pPr>
            <a:r>
              <a:rPr lang="es" sz="1800">
                <a:solidFill>
                  <a:srgbClr val="0B0B0B"/>
                </a:solidFill>
                <a:highlight>
                  <a:srgbClr val="FFFFFF"/>
                </a:highlight>
                <a:latin typeface="Open Sans"/>
                <a:ea typeface="Open Sans"/>
                <a:cs typeface="Open Sans"/>
                <a:sym typeface="Open Sans"/>
              </a:rPr>
              <a:t>New Terms</a:t>
            </a:r>
            <a:endParaRPr sz="18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60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Center of Excellence (COE)</a:t>
            </a:r>
            <a:r>
              <a:rPr lang="es" sz="1100">
                <a:solidFill>
                  <a:srgbClr val="0B0B0B"/>
                </a:solidFill>
                <a:highlight>
                  <a:srgbClr val="FFFFFF"/>
                </a:highlight>
                <a:latin typeface="Open Sans"/>
                <a:ea typeface="Open Sans"/>
                <a:cs typeface="Open Sans"/>
                <a:sym typeface="Open Sans"/>
              </a:rPr>
              <a:t>: A unit comprised of seasoned experts in the organization that provide the Agile team support, best practices, guidance, and perhaps even training on Agile practices</a:t>
            </a:r>
            <a:endParaRPr sz="1100">
              <a:solidFill>
                <a:srgbClr val="0B0B0B"/>
              </a:solidFill>
              <a:highlight>
                <a:srgbClr val="FFFFFF"/>
              </a:highlight>
              <a:latin typeface="Open Sans"/>
              <a:ea typeface="Open Sans"/>
              <a:cs typeface="Open Sans"/>
              <a:sym typeface="Open Sans"/>
            </a:endParaRPr>
          </a:p>
          <a:p>
            <a:pPr indent="-311150" lvl="0" marL="457200" rtl="0" algn="l">
              <a:lnSpc>
                <a:spcPct val="115000"/>
              </a:lnSpc>
              <a:spcBef>
                <a:spcPts val="0"/>
              </a:spcBef>
              <a:spcAft>
                <a:spcPts val="0"/>
              </a:spcAft>
              <a:buClr>
                <a:srgbClr val="CC0000"/>
              </a:buClr>
              <a:buSzPts val="1300"/>
              <a:buFont typeface="Open Sans"/>
              <a:buChar char="●"/>
            </a:pPr>
            <a:r>
              <a:rPr b="1" lang="es" sz="1300">
                <a:solidFill>
                  <a:srgbClr val="CC0000"/>
                </a:solidFill>
                <a:highlight>
                  <a:srgbClr val="FFFFFF"/>
                </a:highlight>
                <a:latin typeface="Open Sans"/>
                <a:ea typeface="Open Sans"/>
                <a:cs typeface="Open Sans"/>
                <a:sym typeface="Open Sans"/>
              </a:rPr>
              <a:t>Enterprise Architect (EA)</a:t>
            </a:r>
            <a:r>
              <a:rPr lang="es" sz="1300">
                <a:solidFill>
                  <a:srgbClr val="CC0000"/>
                </a:solidFill>
                <a:highlight>
                  <a:srgbClr val="FFFFFF"/>
                </a:highlight>
                <a:latin typeface="Open Sans"/>
                <a:ea typeface="Open Sans"/>
                <a:cs typeface="Open Sans"/>
                <a:sym typeface="Open Sans"/>
              </a:rPr>
              <a:t>: A team member who ensures IT and the business units are aligned</a:t>
            </a:r>
            <a:endParaRPr sz="1300">
              <a:solidFill>
                <a:srgbClr val="CC0000"/>
              </a:solidFill>
              <a:highlight>
                <a:srgbClr val="FFFFFF"/>
              </a:highlight>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9"/>
          <p:cNvSpPr txBox="1"/>
          <p:nvPr/>
        </p:nvSpPr>
        <p:spPr>
          <a:xfrm>
            <a:off x="0" y="0"/>
            <a:ext cx="9070200" cy="4914000"/>
          </a:xfrm>
          <a:prstGeom prst="rect">
            <a:avLst/>
          </a:prstGeom>
          <a:noFill/>
          <a:ln>
            <a:noFill/>
          </a:ln>
        </p:spPr>
        <p:txBody>
          <a:bodyPr anchorCtr="0" anchor="t" bIns="91425" lIns="91425" spcFirstLastPara="1" rIns="91425" wrap="square" tIns="91425">
            <a:spAutoFit/>
          </a:bodyPr>
          <a:lstStyle/>
          <a:p>
            <a:pPr indent="0" lvl="0" marL="0" rtl="0" algn="l">
              <a:lnSpc>
                <a:spcPct val="166666"/>
              </a:lnSpc>
              <a:spcBef>
                <a:spcPts val="2400"/>
              </a:spcBef>
              <a:spcAft>
                <a:spcPts val="0"/>
              </a:spcAft>
              <a:buNone/>
            </a:pPr>
            <a:r>
              <a:rPr lang="es" sz="1800">
                <a:solidFill>
                  <a:srgbClr val="0B0B0B"/>
                </a:solidFill>
                <a:highlight>
                  <a:srgbClr val="FFFFFF"/>
                </a:highlight>
                <a:latin typeface="Open Sans"/>
                <a:ea typeface="Open Sans"/>
                <a:cs typeface="Open Sans"/>
                <a:sym typeface="Open Sans"/>
              </a:rPr>
              <a:t>Effective Agile Governance is about Making Decisions</a:t>
            </a:r>
            <a:endParaRPr sz="1800">
              <a:solidFill>
                <a:srgbClr val="0B0B0B"/>
              </a:solidFill>
              <a:highlight>
                <a:srgbClr val="FFFFFF"/>
              </a:highlight>
              <a:latin typeface="Open Sans"/>
              <a:ea typeface="Open Sans"/>
              <a:cs typeface="Open Sans"/>
              <a:sym typeface="Open Sans"/>
            </a:endParaRPr>
          </a:p>
          <a:p>
            <a:pPr indent="0" lvl="0" marL="0" rtl="0" algn="l">
              <a:lnSpc>
                <a:spcPct val="150000"/>
              </a:lnSpc>
              <a:spcBef>
                <a:spcPts val="600"/>
              </a:spcBef>
              <a:spcAft>
                <a:spcPts val="0"/>
              </a:spcAft>
              <a:buNone/>
            </a:pPr>
            <a:r>
              <a:rPr lang="es" sz="1200">
                <a:solidFill>
                  <a:srgbClr val="0B0B0B"/>
                </a:solidFill>
                <a:highlight>
                  <a:srgbClr val="FFFFFF"/>
                </a:highlight>
                <a:latin typeface="Open Sans"/>
                <a:ea typeface="Open Sans"/>
                <a:cs typeface="Open Sans"/>
                <a:sym typeface="Open Sans"/>
              </a:rPr>
              <a:t>In order to enable effective Agile governance, the following needs to be kept in mind:</a:t>
            </a:r>
            <a:endParaRPr sz="12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120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Tolerances Are Essential For Agile Governance.</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Decentralized Decision Making Empowers The Team.</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Agile Governance Delivers Goodwill and Trust.</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Agile Promotes Light and Simple Governance.</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Strategic and Long-Term Decisions Remain Centralized.</a:t>
            </a:r>
            <a:endParaRPr sz="1100">
              <a:solidFill>
                <a:srgbClr val="0B0B0B"/>
              </a:solidFill>
              <a:highlight>
                <a:srgbClr val="FFFFFF"/>
              </a:highlight>
              <a:latin typeface="Open Sans"/>
              <a:ea typeface="Open Sans"/>
              <a:cs typeface="Open Sans"/>
              <a:sym typeface="Open Sans"/>
            </a:endParaRPr>
          </a:p>
          <a:p>
            <a:pPr indent="0" lvl="0" marL="0" rtl="0" algn="l">
              <a:lnSpc>
                <a:spcPct val="150000"/>
              </a:lnSpc>
              <a:spcBef>
                <a:spcPts val="1200"/>
              </a:spcBef>
              <a:spcAft>
                <a:spcPts val="0"/>
              </a:spcAft>
              <a:buNone/>
            </a:pPr>
            <a:r>
              <a:rPr lang="es" sz="1200">
                <a:solidFill>
                  <a:srgbClr val="0B0B0B"/>
                </a:solidFill>
                <a:highlight>
                  <a:srgbClr val="FFFFFF"/>
                </a:highlight>
                <a:latin typeface="Open Sans"/>
                <a:ea typeface="Open Sans"/>
                <a:cs typeface="Open Sans"/>
                <a:sym typeface="Open Sans"/>
              </a:rPr>
              <a:t>Effective Agile governance ensures decisions are made in a simpler and lighter manner per the Agile Manifesto’s guidance to keep things simple.</a:t>
            </a:r>
            <a:endParaRPr sz="1200">
              <a:solidFill>
                <a:srgbClr val="0B0B0B"/>
              </a:solidFill>
              <a:highlight>
                <a:srgbClr val="FFFFFF"/>
              </a:highlight>
              <a:latin typeface="Open Sans"/>
              <a:ea typeface="Open Sans"/>
              <a:cs typeface="Open Sans"/>
              <a:sym typeface="Open Sans"/>
            </a:endParaRPr>
          </a:p>
          <a:p>
            <a:pPr indent="0" lvl="0" marL="0" rtl="0" algn="l">
              <a:lnSpc>
                <a:spcPct val="166666"/>
              </a:lnSpc>
              <a:spcBef>
                <a:spcPts val="2400"/>
              </a:spcBef>
              <a:spcAft>
                <a:spcPts val="0"/>
              </a:spcAft>
              <a:buNone/>
            </a:pPr>
            <a:r>
              <a:rPr lang="es" sz="1800">
                <a:solidFill>
                  <a:srgbClr val="0B0B0B"/>
                </a:solidFill>
                <a:highlight>
                  <a:srgbClr val="FFFFFF"/>
                </a:highlight>
                <a:latin typeface="Open Sans"/>
                <a:ea typeface="Open Sans"/>
                <a:cs typeface="Open Sans"/>
                <a:sym typeface="Open Sans"/>
              </a:rPr>
              <a:t>Additional Resources</a:t>
            </a:r>
            <a:endParaRPr sz="18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600"/>
              </a:spcBef>
              <a:spcAft>
                <a:spcPts val="0"/>
              </a:spcAft>
              <a:buClr>
                <a:srgbClr val="0B0B0B"/>
              </a:buClr>
              <a:buSzPts val="1100"/>
              <a:buFont typeface="Open Sans"/>
              <a:buChar char="●"/>
            </a:pPr>
            <a:r>
              <a:rPr b="1" lang="es" sz="1200" u="sng">
                <a:solidFill>
                  <a:srgbClr val="2015FF"/>
                </a:solidFill>
                <a:highlight>
                  <a:srgbClr val="FFFFFF"/>
                </a:highlight>
                <a:latin typeface="Open Sans"/>
                <a:ea typeface="Open Sans"/>
                <a:cs typeface="Open Sans"/>
                <a:sym typeface="Open Sans"/>
                <a:hlinkClick r:id="rId3">
                  <a:extLst>
                    <a:ext uri="{A12FA001-AC4F-418D-AE19-62706E023703}">
                      <ahyp:hlinkClr val="tx"/>
                    </a:ext>
                  </a:extLst>
                </a:hlinkClick>
              </a:rPr>
              <a:t>Governing Agile Teams</a:t>
            </a:r>
            <a:endParaRPr b="1" sz="1200" u="sng">
              <a:solidFill>
                <a:srgbClr val="2015FF"/>
              </a:solidFill>
              <a:highlight>
                <a:srgbClr val="FFFFFF"/>
              </a:highlight>
              <a:latin typeface="Open Sans"/>
              <a:ea typeface="Open Sans"/>
              <a:cs typeface="Open Sans"/>
              <a:sym typeface="Open Sans"/>
              <a:hlinkClick r:id="rId4">
                <a:extLst>
                  <a:ext uri="{A12FA001-AC4F-418D-AE19-62706E023703}">
                    <ahyp:hlinkClr val="tx"/>
                  </a:ext>
                </a:extLst>
              </a:hlinkClick>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 - This article discusses various facets of what is and what is not considered Agile governance.</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200" u="sng">
                <a:solidFill>
                  <a:srgbClr val="2015FF"/>
                </a:solidFill>
                <a:highlight>
                  <a:srgbClr val="FFFFFF"/>
                </a:highlight>
                <a:latin typeface="Open Sans"/>
                <a:ea typeface="Open Sans"/>
                <a:cs typeface="Open Sans"/>
                <a:sym typeface="Open Sans"/>
                <a:hlinkClick r:id="rId5">
                  <a:extLst>
                    <a:ext uri="{A12FA001-AC4F-418D-AE19-62706E023703}">
                      <ahyp:hlinkClr val="tx"/>
                    </a:ext>
                  </a:extLst>
                </a:hlinkClick>
              </a:rPr>
              <a:t>Organizing: Centralization and Decentralization</a:t>
            </a:r>
            <a:endParaRPr b="1" sz="1200" u="sng">
              <a:solidFill>
                <a:srgbClr val="2015FF"/>
              </a:solidFill>
              <a:highlight>
                <a:srgbClr val="FFFFFF"/>
              </a:highlight>
              <a:latin typeface="Open Sans"/>
              <a:ea typeface="Open Sans"/>
              <a:cs typeface="Open Sans"/>
              <a:sym typeface="Open Sans"/>
              <a:hlinkClick r:id="rId6">
                <a:extLst>
                  <a:ext uri="{A12FA001-AC4F-418D-AE19-62706E023703}">
                    <ahyp:hlinkClr val="tx"/>
                  </a:ext>
                </a:extLst>
              </a:hlinkClick>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 - This article compares the advantages of centralized and decentralized organization and describes the factors for determining the degree of decentralization decision-making.</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60"/>
          <p:cNvSpPr txBox="1"/>
          <p:nvPr/>
        </p:nvSpPr>
        <p:spPr>
          <a:xfrm>
            <a:off x="0" y="0"/>
            <a:ext cx="9048600" cy="4650900"/>
          </a:xfrm>
          <a:prstGeom prst="rect">
            <a:avLst/>
          </a:prstGeom>
          <a:noFill/>
          <a:ln>
            <a:noFill/>
          </a:ln>
        </p:spPr>
        <p:txBody>
          <a:bodyPr anchorCtr="0" anchor="t" bIns="91425" lIns="91425" spcFirstLastPara="1" rIns="91425" wrap="square" tIns="91425">
            <a:spAutoFit/>
          </a:bodyPr>
          <a:lstStyle/>
          <a:p>
            <a:pPr indent="0" lvl="0" marL="0" rtl="0" algn="l">
              <a:lnSpc>
                <a:spcPct val="166666"/>
              </a:lnSpc>
              <a:spcBef>
                <a:spcPts val="2400"/>
              </a:spcBef>
              <a:spcAft>
                <a:spcPts val="0"/>
              </a:spcAft>
              <a:buNone/>
            </a:pPr>
            <a:r>
              <a:rPr lang="es" sz="1800">
                <a:solidFill>
                  <a:srgbClr val="0B0B0B"/>
                </a:solidFill>
                <a:highlight>
                  <a:srgbClr val="FFFFFF"/>
                </a:highlight>
              </a:rPr>
              <a:t>Agile Governance Body Model</a:t>
            </a:r>
            <a:endParaRPr sz="1100">
              <a:solidFill>
                <a:srgbClr val="0B0B0B"/>
              </a:solidFill>
              <a:highlight>
                <a:srgbClr val="FFFFFF"/>
              </a:highlight>
              <a:latin typeface="Open Sans"/>
              <a:ea typeface="Open Sans"/>
              <a:cs typeface="Open Sans"/>
              <a:sym typeface="Open Sans"/>
            </a:endParaRPr>
          </a:p>
          <a:p>
            <a:pPr indent="0" lvl="0" marL="0" rtl="0" algn="l">
              <a:lnSpc>
                <a:spcPct val="166666"/>
              </a:lnSpc>
              <a:spcBef>
                <a:spcPts val="2400"/>
              </a:spcBef>
              <a:spcAft>
                <a:spcPts val="0"/>
              </a:spcAft>
              <a:buNone/>
            </a:pPr>
            <a:r>
              <a:rPr lang="es" sz="1800">
                <a:solidFill>
                  <a:srgbClr val="0B0B0B"/>
                </a:solidFill>
                <a:highlight>
                  <a:srgbClr val="FFFFFF"/>
                </a:highlight>
              </a:rPr>
              <a:t>Centralized Decisions</a:t>
            </a:r>
            <a:endParaRPr sz="1800">
              <a:solidFill>
                <a:srgbClr val="0B0B0B"/>
              </a:solidFill>
              <a:highlight>
                <a:srgbClr val="FFFFFF"/>
              </a:highlight>
            </a:endParaRPr>
          </a:p>
          <a:p>
            <a:pPr indent="-298450" lvl="0" marL="457200" rtl="0" algn="l">
              <a:lnSpc>
                <a:spcPct val="115000"/>
              </a:lnSpc>
              <a:spcBef>
                <a:spcPts val="60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Decisions that are unlikely to alter in the short term at SocialKare.gov; examples could include a significant technology platform selection or organizational structure alignment.</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Decisions that deliver large and organization-wide economic benefits at SocialKare.gov; examples here could include standard tools for managing the product life cycle or project life cycle, as well as decisions related to which vendor partner to set up an offshore relationship with.</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Decisions which SocialKare.gov’s leadership needs to make for rare decisions; examples of centralized decisions here include long-term product strategy, international expansion options and even decommissioning a product that has been in the market for a long time.</a:t>
            </a:r>
            <a:endParaRPr sz="1100">
              <a:solidFill>
                <a:srgbClr val="0B0B0B"/>
              </a:solidFill>
              <a:highlight>
                <a:srgbClr val="FFFFFF"/>
              </a:highlight>
              <a:latin typeface="Open Sans"/>
              <a:ea typeface="Open Sans"/>
              <a:cs typeface="Open Sans"/>
              <a:sym typeface="Open Sans"/>
            </a:endParaRPr>
          </a:p>
          <a:p>
            <a:pPr indent="0" lvl="0" marL="0" rtl="0" algn="l">
              <a:lnSpc>
                <a:spcPct val="166666"/>
              </a:lnSpc>
              <a:spcBef>
                <a:spcPts val="2400"/>
              </a:spcBef>
              <a:spcAft>
                <a:spcPts val="0"/>
              </a:spcAft>
              <a:buNone/>
            </a:pPr>
            <a:r>
              <a:rPr lang="es" sz="1800">
                <a:solidFill>
                  <a:srgbClr val="0B0B0B"/>
                </a:solidFill>
                <a:highlight>
                  <a:srgbClr val="FFFFFF"/>
                </a:highlight>
              </a:rPr>
              <a:t>Decentralized Decisions</a:t>
            </a:r>
            <a:endParaRPr sz="1800">
              <a:solidFill>
                <a:srgbClr val="0B0B0B"/>
              </a:solidFill>
              <a:highlight>
                <a:srgbClr val="FFFFFF"/>
              </a:highlight>
            </a:endParaRPr>
          </a:p>
          <a:p>
            <a:pPr indent="-298450" lvl="0" marL="457200" rtl="0" algn="l">
              <a:lnSpc>
                <a:spcPct val="115000"/>
              </a:lnSpc>
              <a:spcBef>
                <a:spcPts val="60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Decisions that address frequent and common questions that arise at SocialKare.gov, such as Product Backlog prioritization.</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Time-sensitive decisions, which should not be delayed because such delays will have a significant cost of delay for SocialKare.gov.</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Decisions that need specific local or team level context, such as self-organization of individuals to a new challenge that is emerging.</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61"/>
          <p:cNvPicPr preferRelativeResize="0"/>
          <p:nvPr/>
        </p:nvPicPr>
        <p:blipFill>
          <a:blip r:embed="rId3">
            <a:alphaModFix/>
          </a:blip>
          <a:stretch>
            <a:fillRect/>
          </a:stretch>
        </p:blipFill>
        <p:spPr>
          <a:xfrm>
            <a:off x="152400" y="152400"/>
            <a:ext cx="8839200" cy="417656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62"/>
          <p:cNvPicPr preferRelativeResize="0"/>
          <p:nvPr/>
        </p:nvPicPr>
        <p:blipFill>
          <a:blip r:embed="rId3">
            <a:alphaModFix/>
          </a:blip>
          <a:stretch>
            <a:fillRect/>
          </a:stretch>
        </p:blipFill>
        <p:spPr>
          <a:xfrm>
            <a:off x="152400" y="152400"/>
            <a:ext cx="8791575" cy="3324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3"/>
          <p:cNvSpPr txBox="1"/>
          <p:nvPr/>
        </p:nvSpPr>
        <p:spPr>
          <a:xfrm>
            <a:off x="0" y="0"/>
            <a:ext cx="8835000" cy="4032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400"/>
              </a:spcBef>
              <a:spcAft>
                <a:spcPts val="0"/>
              </a:spcAft>
              <a:buNone/>
            </a:pPr>
            <a:r>
              <a:rPr lang="es" sz="1800">
                <a:solidFill>
                  <a:srgbClr val="0B0B0B"/>
                </a:solidFill>
                <a:highlight>
                  <a:srgbClr val="FFFFFF"/>
                </a:highlight>
              </a:rPr>
              <a:t>What Kills High-Performance Teams?</a:t>
            </a:r>
            <a:endParaRPr sz="1800">
              <a:solidFill>
                <a:srgbClr val="0B0B0B"/>
              </a:solidFill>
              <a:highlight>
                <a:srgbClr val="FFFFFF"/>
              </a:highlight>
            </a:endParaRPr>
          </a:p>
          <a:p>
            <a:pPr indent="-298450" lvl="0" marL="457200" rtl="0" algn="l">
              <a:lnSpc>
                <a:spcPct val="200000"/>
              </a:lnSpc>
              <a:spcBef>
                <a:spcPts val="60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Pitfall #1</a:t>
            </a:r>
            <a:r>
              <a:rPr lang="es" sz="1100">
                <a:solidFill>
                  <a:srgbClr val="0B0B0B"/>
                </a:solidFill>
                <a:highlight>
                  <a:srgbClr val="FFFFFF"/>
                </a:highlight>
                <a:latin typeface="Open Sans"/>
                <a:ea typeface="Open Sans"/>
                <a:cs typeface="Open Sans"/>
                <a:sym typeface="Open Sans"/>
              </a:rPr>
              <a:t>: Conflicts are not managed effectively; it is important to regularly remind the Agile Team of the value of respectfully discussing differing opinions and suggestions.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Pitfall #2</a:t>
            </a:r>
            <a:r>
              <a:rPr lang="es" sz="1100">
                <a:solidFill>
                  <a:srgbClr val="0B0B0B"/>
                </a:solidFill>
                <a:highlight>
                  <a:srgbClr val="FFFFFF"/>
                </a:highlight>
                <a:latin typeface="Open Sans"/>
                <a:ea typeface="Open Sans"/>
                <a:cs typeface="Open Sans"/>
                <a:sym typeface="Open Sans"/>
              </a:rPr>
              <a:t>: Blame game begins; there needs to be a tolerance for some failures since Agile Teams work in fast-paced situations. Such blame games and negative criticism quickly escalate to unhealthy conflict. The smarter and healthier outlook is to continue to keep the Agile Team on a learning mindset.</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Pitfall#3</a:t>
            </a:r>
            <a:r>
              <a:rPr lang="es" sz="1100">
                <a:solidFill>
                  <a:srgbClr val="0B0B0B"/>
                </a:solidFill>
                <a:highlight>
                  <a:srgbClr val="FFFFFF"/>
                </a:highlight>
                <a:latin typeface="Open Sans"/>
                <a:ea typeface="Open Sans"/>
                <a:cs typeface="Open Sans"/>
                <a:sym typeface="Open Sans"/>
              </a:rPr>
              <a:t>: Rules of Engagement are not followed; the Facilitator must ensure the Agile Team honors the agreed-upon rules of engagement and that team communications are frequent and relevant to avoid a high performing Agile Team from commencing its decline.</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20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Pitfall #4</a:t>
            </a:r>
            <a:r>
              <a:rPr lang="es" sz="1100">
                <a:solidFill>
                  <a:srgbClr val="0B0B0B"/>
                </a:solidFill>
                <a:highlight>
                  <a:srgbClr val="FFFFFF"/>
                </a:highlight>
                <a:latin typeface="Open Sans"/>
                <a:ea typeface="Open Sans"/>
                <a:cs typeface="Open Sans"/>
                <a:sym typeface="Open Sans"/>
              </a:rPr>
              <a:t>: Spark or passion is dimmed; if the Agile Team starts to perceive that their work is not as valuable, it can annihilate motivation. When the product vision starts to get foggy, the Product Owner needs to quickly step in to clarify.</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152400" y="152400"/>
            <a:ext cx="8172450" cy="4324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4"/>
          <p:cNvSpPr txBox="1"/>
          <p:nvPr/>
        </p:nvSpPr>
        <p:spPr>
          <a:xfrm>
            <a:off x="0" y="0"/>
            <a:ext cx="8749200" cy="2144100"/>
          </a:xfrm>
          <a:prstGeom prst="rect">
            <a:avLst/>
          </a:prstGeom>
          <a:noFill/>
          <a:ln>
            <a:noFill/>
          </a:ln>
        </p:spPr>
        <p:txBody>
          <a:bodyPr anchorCtr="0" anchor="t" bIns="91425" lIns="91425" spcFirstLastPara="1" rIns="91425" wrap="square" tIns="91425">
            <a:spAutoFit/>
          </a:bodyPr>
          <a:lstStyle/>
          <a:p>
            <a:pPr indent="0" lvl="0" marL="0" rtl="0" algn="l">
              <a:lnSpc>
                <a:spcPct val="166666"/>
              </a:lnSpc>
              <a:spcBef>
                <a:spcPts val="2400"/>
              </a:spcBef>
              <a:spcAft>
                <a:spcPts val="0"/>
              </a:spcAft>
              <a:buNone/>
            </a:pPr>
            <a:r>
              <a:rPr lang="es" sz="1800">
                <a:solidFill>
                  <a:srgbClr val="0B0B0B"/>
                </a:solidFill>
                <a:highlight>
                  <a:srgbClr val="FFFFFF"/>
                </a:highlight>
                <a:latin typeface="Open Sans"/>
                <a:ea typeface="Open Sans"/>
                <a:cs typeface="Open Sans"/>
                <a:sym typeface="Open Sans"/>
              </a:rPr>
              <a:t>New Terms</a:t>
            </a:r>
            <a:endParaRPr sz="1800">
              <a:solidFill>
                <a:srgbClr val="0B0B0B"/>
              </a:solidFill>
              <a:highlight>
                <a:srgbClr val="FFFFFF"/>
              </a:highlight>
              <a:latin typeface="Open Sans"/>
              <a:ea typeface="Open Sans"/>
              <a:cs typeface="Open Sans"/>
              <a:sym typeface="Open Sans"/>
            </a:endParaRPr>
          </a:p>
          <a:p>
            <a:pPr indent="-298450" lvl="0" marL="457200" rtl="0" algn="l">
              <a:lnSpc>
                <a:spcPct val="115000"/>
              </a:lnSpc>
              <a:spcBef>
                <a:spcPts val="60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Blame Game</a:t>
            </a:r>
            <a:r>
              <a:rPr lang="es" sz="1100">
                <a:solidFill>
                  <a:srgbClr val="0B0B0B"/>
                </a:solidFill>
                <a:highlight>
                  <a:srgbClr val="FFFFFF"/>
                </a:highlight>
                <a:latin typeface="Open Sans"/>
                <a:ea typeface="Open Sans"/>
                <a:cs typeface="Open Sans"/>
                <a:sym typeface="Open Sans"/>
              </a:rPr>
              <a:t>: Circumstances in an Agile team where team members try to blame each other for issues and challenges rather than working together to collaboratively resolve what they are encountering</a:t>
            </a:r>
            <a:endParaRPr sz="1100">
              <a:solidFill>
                <a:srgbClr val="0B0B0B"/>
              </a:solidFill>
              <a:highlight>
                <a:srgbClr val="FFFFFF"/>
              </a:highlight>
              <a:latin typeface="Open Sans"/>
              <a:ea typeface="Open Sans"/>
              <a:cs typeface="Open Sans"/>
              <a:sym typeface="Open Sans"/>
            </a:endParaRPr>
          </a:p>
          <a:p>
            <a:pPr indent="0" lvl="0" marL="0" rtl="0" algn="l">
              <a:lnSpc>
                <a:spcPct val="166666"/>
              </a:lnSpc>
              <a:spcBef>
                <a:spcPts val="2400"/>
              </a:spcBef>
              <a:spcAft>
                <a:spcPts val="0"/>
              </a:spcAft>
              <a:buNone/>
            </a:pPr>
            <a:r>
              <a:rPr lang="es" sz="1800">
                <a:solidFill>
                  <a:srgbClr val="0B0B0B"/>
                </a:solidFill>
                <a:highlight>
                  <a:srgbClr val="FFFFFF"/>
                </a:highlight>
                <a:latin typeface="Open Sans"/>
                <a:ea typeface="Open Sans"/>
                <a:cs typeface="Open Sans"/>
                <a:sym typeface="Open Sans"/>
              </a:rPr>
              <a:t>Additional Resources</a:t>
            </a:r>
            <a:endParaRPr sz="18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600"/>
              </a:spcBef>
              <a:spcAft>
                <a:spcPts val="0"/>
              </a:spcAft>
              <a:buClr>
                <a:srgbClr val="0B0B0B"/>
              </a:buClr>
              <a:buSzPts val="1100"/>
              <a:buFont typeface="Open Sans"/>
              <a:buChar char="●"/>
            </a:pPr>
            <a:r>
              <a:rPr b="1" lang="es" sz="1200" u="sng">
                <a:solidFill>
                  <a:srgbClr val="2015FF"/>
                </a:solidFill>
                <a:highlight>
                  <a:srgbClr val="FFFFFF"/>
                </a:highlight>
                <a:latin typeface="Open Sans"/>
                <a:ea typeface="Open Sans"/>
                <a:cs typeface="Open Sans"/>
                <a:sym typeface="Open Sans"/>
                <a:hlinkClick r:id="rId3">
                  <a:extLst>
                    <a:ext uri="{A12FA001-AC4F-418D-AE19-62706E023703}">
                      <ahyp:hlinkClr val="tx"/>
                    </a:ext>
                  </a:extLst>
                </a:hlinkClick>
              </a:rPr>
              <a:t>Governing Agile Teams</a:t>
            </a:r>
            <a:r>
              <a:rPr lang="es" sz="1100">
                <a:solidFill>
                  <a:srgbClr val="0B0B0B"/>
                </a:solidFill>
                <a:highlight>
                  <a:srgbClr val="FFFFFF"/>
                </a:highlight>
                <a:latin typeface="Open Sans"/>
                <a:ea typeface="Open Sans"/>
                <a:cs typeface="Open Sans"/>
                <a:sym typeface="Open Sans"/>
              </a:rPr>
              <a:t>: </a:t>
            </a:r>
            <a:r>
              <a:rPr lang="es" sz="1100">
                <a:solidFill>
                  <a:srgbClr val="0B0B0B"/>
                </a:solidFill>
                <a:highlight>
                  <a:srgbClr val="FFFFFF"/>
                </a:highlight>
                <a:latin typeface="Open Sans"/>
                <a:ea typeface="Open Sans"/>
                <a:cs typeface="Open Sans"/>
                <a:sym typeface="Open Sans"/>
              </a:rPr>
              <a:t>This blog post covers various abysmal Agile implementation mistakes.</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65"/>
          <p:cNvPicPr preferRelativeResize="0"/>
          <p:nvPr/>
        </p:nvPicPr>
        <p:blipFill rotWithShape="1">
          <a:blip r:embed="rId3">
            <a:alphaModFix/>
          </a:blip>
          <a:srcRect b="0" l="0" r="0" t="0"/>
          <a:stretch/>
        </p:blipFill>
        <p:spPr>
          <a:xfrm>
            <a:off x="2257103" y="0"/>
            <a:ext cx="4629793" cy="5143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6"/>
          <p:cNvSpPr txBox="1"/>
          <p:nvPr/>
        </p:nvSpPr>
        <p:spPr>
          <a:xfrm>
            <a:off x="360707" y="205717"/>
            <a:ext cx="6858600" cy="50358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None/>
            </a:pPr>
            <a:r>
              <a:rPr b="0" i="0" lang="es" sz="1800" u="sng" cap="none" strike="noStrike">
                <a:solidFill>
                  <a:srgbClr val="0B0B0B"/>
                </a:solidFill>
                <a:latin typeface="Poly"/>
                <a:ea typeface="Poly"/>
                <a:cs typeface="Poly"/>
                <a:sym typeface="Poly"/>
              </a:rPr>
              <a:t>Scrum Framework</a:t>
            </a:r>
            <a:endParaRPr sz="1100"/>
          </a:p>
          <a:p>
            <a:pPr indent="0" lvl="0" marL="0" marR="0" rtl="0" algn="l">
              <a:lnSpc>
                <a:spcPct val="100000"/>
              </a:lnSpc>
              <a:spcBef>
                <a:spcPts val="500"/>
              </a:spcBef>
              <a:spcAft>
                <a:spcPts val="0"/>
              </a:spcAft>
              <a:buClr>
                <a:srgbClr val="0B0B0B"/>
              </a:buClr>
              <a:buSzPts val="1400"/>
              <a:buFont typeface="Open Sans"/>
              <a:buNone/>
            </a:pPr>
            <a:r>
              <a:rPr b="0" i="0" lang="es" sz="1400" u="none" cap="none" strike="noStrike">
                <a:solidFill>
                  <a:srgbClr val="0B0B0B"/>
                </a:solidFill>
                <a:latin typeface="Open Sans"/>
                <a:ea typeface="Open Sans"/>
                <a:cs typeface="Open Sans"/>
                <a:sym typeface="Open Sans"/>
              </a:rPr>
              <a:t>Scrum is by far the most common Agile Framework.</a:t>
            </a:r>
            <a:endParaRPr sz="1100"/>
          </a:p>
          <a:p>
            <a:pPr indent="-88900" lvl="0" marL="0" marR="0" rtl="0" algn="l">
              <a:spcBef>
                <a:spcPts val="9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The features are delivered in iterations known as Sprints.</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The Team conducts Daily Stand-Ups in which they provide updates to each other.</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Retrospectives are conducted to identify opportunities for improvement at the end of each Sprint.</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Specific roles, as well as certain Ceremonies, are recommended in the Scrum Framework.</a:t>
            </a:r>
            <a:endParaRPr sz="1100"/>
          </a:p>
          <a:p>
            <a:pPr indent="0" lvl="0" marL="0" marR="0" rtl="0" algn="l">
              <a:lnSpc>
                <a:spcPct val="125000"/>
              </a:lnSpc>
              <a:spcBef>
                <a:spcPts val="2700"/>
              </a:spcBef>
              <a:spcAft>
                <a:spcPts val="0"/>
              </a:spcAft>
              <a:buClr>
                <a:srgbClr val="0B0B0B"/>
              </a:buClr>
              <a:buSzPts val="1800"/>
              <a:buFont typeface="Poly"/>
              <a:buNone/>
            </a:pPr>
            <a:r>
              <a:rPr b="0" i="0" lang="es" sz="1800" u="sng" cap="none" strike="noStrike">
                <a:solidFill>
                  <a:srgbClr val="0B0B0B"/>
                </a:solidFill>
                <a:latin typeface="Poly"/>
                <a:ea typeface="Poly"/>
                <a:cs typeface="Poly"/>
                <a:sym typeface="Poly"/>
              </a:rPr>
              <a:t>Scrum Pillars</a:t>
            </a:r>
            <a:endParaRPr sz="1100"/>
          </a:p>
          <a:p>
            <a:pPr indent="-88900" lvl="0" marL="0" marR="0" rtl="0" algn="l">
              <a:spcBef>
                <a:spcPts val="5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Transparency</a:t>
            </a:r>
            <a:r>
              <a:rPr b="0" i="0" lang="es" sz="1400" u="none" cap="none" strike="noStrike">
                <a:solidFill>
                  <a:srgbClr val="0B0B0B"/>
                </a:solidFill>
                <a:latin typeface="Open Sans"/>
                <a:ea typeface="Open Sans"/>
                <a:cs typeface="Open Sans"/>
                <a:sym typeface="Open Sans"/>
              </a:rPr>
              <a:t> - Transparency builds trust and openness both within the Agile Team, as well as with those stakeholders outside the Agile Team.</a:t>
            </a:r>
            <a:endParaRPr sz="1100"/>
          </a:p>
          <a:p>
            <a:pPr indent="-88900" lvl="0" marL="0" marR="0" rtl="0" algn="l">
              <a:spcBef>
                <a:spcPts val="5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Inspection</a:t>
            </a:r>
            <a:r>
              <a:rPr b="0" i="0" lang="es" sz="1400" u="none" cap="none" strike="noStrike">
                <a:solidFill>
                  <a:srgbClr val="0B0B0B"/>
                </a:solidFill>
                <a:latin typeface="Open Sans"/>
                <a:ea typeface="Open Sans"/>
                <a:cs typeface="Open Sans"/>
                <a:sym typeface="Open Sans"/>
              </a:rPr>
              <a:t> - Inspection involves the business users reviewing the Agile Team’s progress towards the defined goals.</a:t>
            </a:r>
            <a:endParaRPr sz="1100"/>
          </a:p>
          <a:p>
            <a:pPr indent="-88900" lvl="0" marL="0" marR="0" rtl="0" algn="l">
              <a:spcBef>
                <a:spcPts val="5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Adaptation</a:t>
            </a:r>
            <a:r>
              <a:rPr b="0" i="0" lang="es" sz="1400" u="none" cap="none" strike="noStrike">
                <a:solidFill>
                  <a:srgbClr val="0B0B0B"/>
                </a:solidFill>
                <a:latin typeface="Open Sans"/>
                <a:ea typeface="Open Sans"/>
                <a:cs typeface="Open Sans"/>
                <a:sym typeface="Open Sans"/>
              </a:rPr>
              <a:t> - Agile Teams adjust and adapt based on opportunities for improvement that are identified either by the Agile Team themselves or through feedback from others outside the team.</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7"/>
          <p:cNvSpPr txBox="1"/>
          <p:nvPr/>
        </p:nvSpPr>
        <p:spPr>
          <a:xfrm>
            <a:off x="132736" y="123604"/>
            <a:ext cx="9011400" cy="27066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0" i="0" lang="es" sz="1800" u="sng" cap="none" strike="noStrike">
                <a:solidFill>
                  <a:srgbClr val="0B0B0B"/>
                </a:solidFill>
                <a:latin typeface="Poly"/>
                <a:ea typeface="Poly"/>
                <a:cs typeface="Poly"/>
                <a:sym typeface="Poly"/>
              </a:rPr>
              <a:t>5 Scrum Values</a:t>
            </a:r>
            <a:endParaRPr sz="1100"/>
          </a:p>
          <a:p>
            <a:pPr indent="-88900" lvl="0" marL="0" marR="0" rtl="0" algn="l">
              <a:spcBef>
                <a:spcPts val="5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Focus</a:t>
            </a:r>
            <a:r>
              <a:rPr b="0" i="0" lang="es" sz="1400" u="none" cap="none" strike="noStrike">
                <a:solidFill>
                  <a:srgbClr val="0B0B0B"/>
                </a:solidFill>
                <a:latin typeface="Open Sans"/>
                <a:ea typeface="Open Sans"/>
                <a:cs typeface="Open Sans"/>
                <a:sym typeface="Open Sans"/>
              </a:rPr>
              <a:t> - Everyone in the Team focuses on the work to be completed in order to deliver the Sprint goals.</a:t>
            </a:r>
            <a:endParaRPr sz="1100"/>
          </a:p>
          <a:p>
            <a:pPr indent="-88900" lvl="0" marL="0" marR="0" rtl="0" algn="l">
              <a:spcBef>
                <a:spcPts val="14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Courage</a:t>
            </a:r>
            <a:r>
              <a:rPr b="0" i="0" lang="es" sz="1400" u="none" cap="none" strike="noStrike">
                <a:solidFill>
                  <a:srgbClr val="0B0B0B"/>
                </a:solidFill>
                <a:latin typeface="Open Sans"/>
                <a:ea typeface="Open Sans"/>
                <a:cs typeface="Open Sans"/>
                <a:sym typeface="Open Sans"/>
              </a:rPr>
              <a:t> - Members of the Team need to have the courage to do what is right to ensure the Sprint goals are met.</a:t>
            </a:r>
            <a:endParaRPr sz="1100"/>
          </a:p>
          <a:p>
            <a:pPr indent="-88900" lvl="0" marL="0" marR="0" rtl="0" algn="l">
              <a:spcBef>
                <a:spcPts val="14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Openness</a:t>
            </a:r>
            <a:r>
              <a:rPr b="0" i="0" lang="es" sz="1400" u="none" cap="none" strike="noStrike">
                <a:solidFill>
                  <a:srgbClr val="0B0B0B"/>
                </a:solidFill>
                <a:latin typeface="Open Sans"/>
                <a:ea typeface="Open Sans"/>
                <a:cs typeface="Open Sans"/>
                <a:sym typeface="Open Sans"/>
              </a:rPr>
              <a:t> - The Team and its stakeholders agree to a culture of openness.</a:t>
            </a:r>
            <a:endParaRPr sz="1100"/>
          </a:p>
          <a:p>
            <a:pPr indent="-88900" lvl="0" marL="0" marR="0" rtl="0" algn="l">
              <a:spcBef>
                <a:spcPts val="14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Commitment</a:t>
            </a:r>
            <a:r>
              <a:rPr b="0" i="0" lang="es" sz="1400" u="none" cap="none" strike="noStrike">
                <a:solidFill>
                  <a:srgbClr val="0B0B0B"/>
                </a:solidFill>
                <a:latin typeface="Open Sans"/>
                <a:ea typeface="Open Sans"/>
                <a:cs typeface="Open Sans"/>
                <a:sym typeface="Open Sans"/>
              </a:rPr>
              <a:t> - Commitments build trust within the Agile Team members, as well as with the business users and leaders.</a:t>
            </a:r>
            <a:endParaRPr sz="1100"/>
          </a:p>
          <a:p>
            <a:pPr indent="-88900" lvl="0" marL="0" marR="0" rtl="0" algn="l">
              <a:spcBef>
                <a:spcPts val="14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Respect</a:t>
            </a:r>
            <a:r>
              <a:rPr b="0" i="0" lang="es" sz="1400" u="none" cap="none" strike="noStrike">
                <a:solidFill>
                  <a:srgbClr val="0B0B0B"/>
                </a:solidFill>
                <a:latin typeface="Open Sans"/>
                <a:ea typeface="Open Sans"/>
                <a:cs typeface="Open Sans"/>
                <a:sym typeface="Open Sans"/>
              </a:rPr>
              <a:t> - Respect is a key in Scrum for a high-achieving Agile Team.</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8"/>
          <p:cNvSpPr txBox="1"/>
          <p:nvPr/>
        </p:nvSpPr>
        <p:spPr>
          <a:xfrm>
            <a:off x="73742" y="167428"/>
            <a:ext cx="8804700" cy="35247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0" i="0" lang="es" sz="1800" u="sng" cap="none" strike="noStrike">
                <a:solidFill>
                  <a:srgbClr val="0B0B0B"/>
                </a:solidFill>
                <a:latin typeface="Poly"/>
                <a:ea typeface="Poly"/>
                <a:cs typeface="Poly"/>
                <a:sym typeface="Poly"/>
              </a:rPr>
              <a:t>When Scrum Does Not Make Sense</a:t>
            </a:r>
            <a:endParaRPr sz="1100"/>
          </a:p>
          <a:p>
            <a:pPr indent="0" lvl="0" marL="0" marR="0" rtl="0" algn="l">
              <a:lnSpc>
                <a:spcPct val="200000"/>
              </a:lnSpc>
              <a:spcBef>
                <a:spcPts val="500"/>
              </a:spcBef>
              <a:spcAft>
                <a:spcPts val="0"/>
              </a:spcAft>
              <a:buClr>
                <a:srgbClr val="0B0B0B"/>
              </a:buClr>
              <a:buSzPts val="1400"/>
              <a:buFont typeface="Open Sans"/>
              <a:buNone/>
            </a:pPr>
            <a:r>
              <a:rPr b="0" i="0" lang="es" sz="1400" u="none" cap="none" strike="noStrike">
                <a:solidFill>
                  <a:srgbClr val="0B0B0B"/>
                </a:solidFill>
                <a:latin typeface="Open Sans"/>
                <a:ea typeface="Open Sans"/>
                <a:cs typeface="Open Sans"/>
                <a:sym typeface="Open Sans"/>
              </a:rPr>
              <a:t>As shown in the Stacey diagram, an Agile Framework like Scrum works best with complex and complicated projects and products. There may not be much value in utilizing Agile principles</a:t>
            </a:r>
            <a:endParaRPr sz="1100"/>
          </a:p>
          <a:p>
            <a:pPr indent="-88900" lvl="0" marL="0" marR="0" rtl="0" algn="l">
              <a:lnSpc>
                <a:spcPct val="200000"/>
              </a:lnSpc>
              <a:spcBef>
                <a:spcPts val="9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 when there is a near certainty in both the requirements and process upfront.</a:t>
            </a:r>
            <a:endParaRPr sz="1100"/>
          </a:p>
          <a:p>
            <a:pPr indent="-88900" lvl="0" marL="0" marR="0" rtl="0" algn="l">
              <a:lnSpc>
                <a:spcPct val="200000"/>
              </a:lnSpc>
              <a:spcBef>
                <a:spcPts val="5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 when there is chaos. Scrum cannot bring value to an environment where there is no vision or clear roadmap.</a:t>
            </a:r>
            <a:endParaRPr sz="1100"/>
          </a:p>
          <a:p>
            <a:pPr indent="-88900" lvl="0" marL="0" marR="0" rtl="0" algn="l">
              <a:lnSpc>
                <a:spcPct val="200000"/>
              </a:lnSpc>
              <a:spcBef>
                <a:spcPts val="5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 when the project is simple and predictable and the need for iterative learning and adapting is of no value.</a:t>
            </a:r>
            <a:endParaRPr b="0" i="0" sz="1400" u="none" cap="none" strike="noStrike">
              <a:solidFill>
                <a:srgbClr val="0B0B0B"/>
              </a:solidFill>
              <a:latin typeface="Open Sans"/>
              <a:ea typeface="Open Sans"/>
              <a:cs typeface="Open Sans"/>
              <a:sym typeface="Open Sans"/>
            </a:endParaRPr>
          </a:p>
        </p:txBody>
      </p:sp>
      <p:pic>
        <p:nvPicPr>
          <p:cNvPr id="359" name="Google Shape;359;p68"/>
          <p:cNvPicPr preferRelativeResize="0"/>
          <p:nvPr/>
        </p:nvPicPr>
        <p:blipFill rotWithShape="1">
          <a:blip r:embed="rId3">
            <a:alphaModFix/>
          </a:blip>
          <a:srcRect b="0" l="0" r="0" t="0"/>
          <a:stretch/>
        </p:blipFill>
        <p:spPr>
          <a:xfrm>
            <a:off x="2970270" y="3341702"/>
            <a:ext cx="3431726" cy="163437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69"/>
          <p:cNvPicPr preferRelativeResize="0"/>
          <p:nvPr/>
        </p:nvPicPr>
        <p:blipFill rotWithShape="1">
          <a:blip r:embed="rId3">
            <a:alphaModFix/>
          </a:blip>
          <a:srcRect b="0" l="0" r="0" t="0"/>
          <a:stretch/>
        </p:blipFill>
        <p:spPr>
          <a:xfrm>
            <a:off x="361741" y="146452"/>
            <a:ext cx="5309174" cy="46417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0"/>
          <p:cNvSpPr txBox="1"/>
          <p:nvPr/>
        </p:nvSpPr>
        <p:spPr>
          <a:xfrm>
            <a:off x="162232" y="204381"/>
            <a:ext cx="6487500" cy="35634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0" i="0" lang="es" sz="1800" u="sng" cap="none" strike="noStrike">
                <a:solidFill>
                  <a:srgbClr val="0B0B0B"/>
                </a:solidFill>
                <a:latin typeface="Poly"/>
                <a:ea typeface="Poly"/>
                <a:cs typeface="Poly"/>
                <a:sym typeface="Poly"/>
              </a:rPr>
              <a:t>Project Vision, Daily Stand Up, and Sprint Planning</a:t>
            </a:r>
            <a:endParaRPr sz="1100"/>
          </a:p>
          <a:p>
            <a:pPr indent="0" lvl="0" marL="0" marR="0" rtl="0" algn="l">
              <a:lnSpc>
                <a:spcPct val="150000"/>
              </a:lnSpc>
              <a:spcBef>
                <a:spcPts val="2300"/>
              </a:spcBef>
              <a:spcAft>
                <a:spcPts val="0"/>
              </a:spcAft>
              <a:buClr>
                <a:srgbClr val="0B0B0B"/>
              </a:buClr>
              <a:buSzPts val="1500"/>
              <a:buFont typeface="Poly"/>
              <a:buNone/>
            </a:pPr>
            <a:r>
              <a:rPr b="0" i="0" lang="es" sz="1500" u="sng" cap="none" strike="noStrike">
                <a:solidFill>
                  <a:srgbClr val="0B0B0B"/>
                </a:solidFill>
                <a:latin typeface="Poly"/>
                <a:ea typeface="Poly"/>
                <a:cs typeface="Poly"/>
                <a:sym typeface="Poly"/>
              </a:rPr>
              <a:t>Project Vision</a:t>
            </a:r>
            <a:endParaRPr sz="1100"/>
          </a:p>
          <a:p>
            <a:pPr indent="-88900" lvl="0" marL="0" marR="0" rtl="0" algn="l">
              <a:spcBef>
                <a:spcPts val="5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Project Vision Ceremony is where the business leaders identify the business need the project’s product deliverable is intended to achieve.</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Agenda - Discuss the project goals, identify the sponsor, and outline the project vision, success criteria, assumptions, constraints, and risks.</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Project Vision occurs </a:t>
            </a:r>
            <a:r>
              <a:rPr b="1" i="1" lang="es" sz="1400" u="none" cap="none" strike="noStrike">
                <a:solidFill>
                  <a:srgbClr val="0B0B0B"/>
                </a:solidFill>
                <a:latin typeface="Open Sans"/>
                <a:ea typeface="Open Sans"/>
                <a:cs typeface="Open Sans"/>
                <a:sym typeface="Open Sans"/>
              </a:rPr>
              <a:t>once per project</a:t>
            </a:r>
            <a:r>
              <a:rPr b="0" i="0" lang="es" sz="1400" u="none" cap="none" strike="noStrike">
                <a:solidFill>
                  <a:srgbClr val="0B0B0B"/>
                </a:solidFill>
                <a:latin typeface="Open Sans"/>
                <a:ea typeface="Open Sans"/>
                <a:cs typeface="Open Sans"/>
                <a:sym typeface="Open Sans"/>
              </a:rPr>
              <a:t> and is scheduled before the project launch.</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Scrum recommends this ceremony be time-boxed to 1 hour.</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Outcome - Business leaders create a desired future state statement.</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1"/>
          <p:cNvSpPr txBox="1"/>
          <p:nvPr/>
        </p:nvSpPr>
        <p:spPr>
          <a:xfrm>
            <a:off x="213851" y="392228"/>
            <a:ext cx="8723700" cy="3496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B0B0B"/>
              </a:buClr>
              <a:buSzPts val="1500"/>
              <a:buFont typeface="Poly"/>
              <a:buNone/>
            </a:pPr>
            <a:r>
              <a:rPr b="0" i="0" lang="es" sz="1500" u="sng" cap="none" strike="noStrike">
                <a:solidFill>
                  <a:srgbClr val="0B0B0B"/>
                </a:solidFill>
                <a:latin typeface="Poly"/>
                <a:ea typeface="Poly"/>
                <a:cs typeface="Poly"/>
                <a:sym typeface="Poly"/>
              </a:rPr>
              <a:t>Daily Stand Up or Scrum</a:t>
            </a:r>
            <a:endParaRPr sz="1100"/>
          </a:p>
          <a:p>
            <a:pPr indent="-88900" lvl="0" marL="0" marR="0" rtl="0" algn="l">
              <a:spcBef>
                <a:spcPts val="5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The Daily Stand Up is used to synchronize activities and create a short-term plan for the next 24 hours.</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It is time-boxed to 15 minutes and is </a:t>
            </a:r>
            <a:r>
              <a:rPr b="1" i="1" lang="es" sz="1400" u="none" cap="none" strike="noStrike">
                <a:solidFill>
                  <a:srgbClr val="0B0B0B"/>
                </a:solidFill>
                <a:latin typeface="Open Sans"/>
                <a:ea typeface="Open Sans"/>
                <a:cs typeface="Open Sans"/>
                <a:sym typeface="Open Sans"/>
              </a:rPr>
              <a:t>held every day</a:t>
            </a:r>
            <a:r>
              <a:rPr b="0" i="0" lang="es" sz="1400" u="none" cap="none" strike="noStrike">
                <a:solidFill>
                  <a:srgbClr val="0B0B0B"/>
                </a:solidFill>
                <a:latin typeface="Open Sans"/>
                <a:ea typeface="Open Sans"/>
                <a:cs typeface="Open Sans"/>
                <a:sym typeface="Open Sans"/>
              </a:rPr>
              <a:t>, throughout the whole scrum ceremonies, ideally at the same time daily.</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Three questions are addressed by each Team member briefly:</a:t>
            </a:r>
            <a:endParaRPr sz="1100"/>
          </a:p>
          <a:p>
            <a:pPr indent="-215900" lvl="1" marL="55880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What did I do since the last time we met?</a:t>
            </a:r>
            <a:endParaRPr sz="1100"/>
          </a:p>
          <a:p>
            <a:pPr indent="-215900" lvl="1" marL="55880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What do I plan to accomplish today?</a:t>
            </a:r>
            <a:endParaRPr sz="1100"/>
          </a:p>
          <a:p>
            <a:pPr indent="-215900" lvl="1" marL="55880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What impediments am I encountering?</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This is a very valuable Ceremony in which all Team members get an opportunity to report issues they are facing; cultivates transparency across the product development journey.</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2"/>
          <p:cNvSpPr txBox="1"/>
          <p:nvPr/>
        </p:nvSpPr>
        <p:spPr>
          <a:xfrm>
            <a:off x="258097" y="184089"/>
            <a:ext cx="8775300" cy="40071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0" i="0" lang="es" sz="1800" u="sng" cap="none" strike="noStrike">
                <a:solidFill>
                  <a:srgbClr val="0B0B0B"/>
                </a:solidFill>
                <a:latin typeface="Poly"/>
                <a:ea typeface="Poly"/>
                <a:cs typeface="Poly"/>
                <a:sym typeface="Poly"/>
              </a:rPr>
              <a:t>Sprint Planning</a:t>
            </a:r>
            <a:endParaRPr sz="1100"/>
          </a:p>
          <a:p>
            <a:pPr indent="-88900" lvl="0" marL="0" marR="0" rtl="0" algn="l">
              <a:spcBef>
                <a:spcPts val="5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The Team self-organizes and plans out the work to be performed in the Sprint.</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The work is prioritized by the Product Owner.</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Time-boxed to not more than eight hours for a one-month Sprint.</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Agile Team works with the PO and Scrum Master to address the following three questions:</a:t>
            </a:r>
            <a:endParaRPr sz="1100"/>
          </a:p>
          <a:p>
            <a:pPr indent="-215900" lvl="1" marL="55880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What are we committing to deliver in the upcoming Sprint?</a:t>
            </a:r>
            <a:endParaRPr sz="1100"/>
          </a:p>
          <a:p>
            <a:pPr indent="-215900" lvl="1" marL="55880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How will we complete the work required to achieve this commitment?</a:t>
            </a:r>
            <a:endParaRPr sz="1100"/>
          </a:p>
          <a:p>
            <a:pPr indent="-215900" lvl="1" marL="55880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What are the respective estimates for each user story and associated tasks?</a:t>
            </a:r>
            <a:endParaRPr sz="1100"/>
          </a:p>
          <a:p>
            <a:pPr indent="-88900" lvl="0" marL="0" marR="0" rtl="0" algn="l">
              <a:spcBef>
                <a:spcPts val="1400"/>
              </a:spcBef>
              <a:spcAft>
                <a:spcPts val="0"/>
              </a:spcAft>
              <a:buClr>
                <a:srgbClr val="0B0B0B"/>
              </a:buClr>
              <a:buSzPts val="1400"/>
              <a:buFont typeface="Arial"/>
              <a:buChar char="•"/>
            </a:pPr>
            <a:r>
              <a:rPr b="0" i="0" lang="es" sz="1400" u="none" cap="none" strike="noStrike">
                <a:solidFill>
                  <a:srgbClr val="0B0B0B"/>
                </a:solidFill>
                <a:latin typeface="Open Sans"/>
                <a:ea typeface="Open Sans"/>
                <a:cs typeface="Open Sans"/>
                <a:sym typeface="Open Sans"/>
              </a:rPr>
              <a:t>The Agile Team takes the prioritized backlog items and collaborates on how to carry out the work.</a:t>
            </a:r>
            <a:endParaRPr sz="1100"/>
          </a:p>
          <a:p>
            <a:pPr indent="0" lvl="0" marL="0" marR="0" rtl="0" algn="l">
              <a:lnSpc>
                <a:spcPct val="100000"/>
              </a:lnSpc>
              <a:spcBef>
                <a:spcPts val="900"/>
              </a:spcBef>
              <a:spcAft>
                <a:spcPts val="0"/>
              </a:spcAft>
              <a:buClr>
                <a:srgbClr val="0B0B0B"/>
              </a:buClr>
              <a:buSzPts val="1400"/>
              <a:buFont typeface="Open Sans"/>
              <a:buNone/>
            </a:pPr>
            <a:r>
              <a:rPr b="0" i="1" lang="es" sz="1400" u="none" cap="none" strike="noStrike">
                <a:solidFill>
                  <a:srgbClr val="0B0B0B"/>
                </a:solidFill>
                <a:latin typeface="Open Sans"/>
                <a:ea typeface="Open Sans"/>
                <a:cs typeface="Open Sans"/>
                <a:sym typeface="Open Sans"/>
              </a:rPr>
              <a:t>Notes: the Daily Stand Up or Scrum is held daily, including the time between Sprint Planning and Sprint Review.</a:t>
            </a:r>
            <a:endParaRPr b="0" i="0" sz="1400" u="none" cap="none" strike="noStrike">
              <a:solidFill>
                <a:srgbClr val="0B0B0B"/>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73"/>
          <p:cNvSpPr txBox="1"/>
          <p:nvPr/>
        </p:nvSpPr>
        <p:spPr>
          <a:xfrm>
            <a:off x="140110" y="136671"/>
            <a:ext cx="45720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0" i="0" lang="es" sz="1800" u="none" cap="none" strike="noStrike">
                <a:solidFill>
                  <a:srgbClr val="0B0B0B"/>
                </a:solidFill>
                <a:latin typeface="Poly"/>
                <a:ea typeface="Poly"/>
                <a:cs typeface="Poly"/>
                <a:sym typeface="Poly"/>
              </a:rPr>
              <a:t>Scrum Roles and Artifacts</a:t>
            </a:r>
            <a:endParaRPr b="0" i="0" sz="1800" u="none" cap="none" strike="noStrike">
              <a:solidFill>
                <a:srgbClr val="0B0B0B"/>
              </a:solidFill>
              <a:latin typeface="Poly"/>
              <a:ea typeface="Poly"/>
              <a:cs typeface="Poly"/>
              <a:sym typeface="Poly"/>
            </a:endParaRPr>
          </a:p>
        </p:txBody>
      </p:sp>
      <p:pic>
        <p:nvPicPr>
          <p:cNvPr id="385" name="Google Shape;385;p73"/>
          <p:cNvPicPr preferRelativeResize="0"/>
          <p:nvPr/>
        </p:nvPicPr>
        <p:blipFill rotWithShape="1">
          <a:blip r:embed="rId3">
            <a:alphaModFix/>
          </a:blip>
          <a:srcRect b="0" l="0" r="0" t="0"/>
          <a:stretch/>
        </p:blipFill>
        <p:spPr>
          <a:xfrm>
            <a:off x="140110" y="653385"/>
            <a:ext cx="5208521" cy="3836729"/>
          </a:xfrm>
          <a:prstGeom prst="rect">
            <a:avLst/>
          </a:prstGeom>
          <a:noFill/>
          <a:ln>
            <a:noFill/>
          </a:ln>
        </p:spPr>
      </p:pic>
      <p:pic>
        <p:nvPicPr>
          <p:cNvPr id="386" name="Google Shape;386;p73"/>
          <p:cNvPicPr preferRelativeResize="0"/>
          <p:nvPr/>
        </p:nvPicPr>
        <p:blipFill rotWithShape="1">
          <a:blip r:embed="rId4">
            <a:alphaModFix/>
          </a:blip>
          <a:srcRect b="0" l="0" r="0" t="0"/>
          <a:stretch/>
        </p:blipFill>
        <p:spPr>
          <a:xfrm>
            <a:off x="5498722" y="866671"/>
            <a:ext cx="3395387" cy="23529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nvSpPr>
        <p:spPr>
          <a:xfrm>
            <a:off x="0" y="0"/>
            <a:ext cx="8952600" cy="16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400"/>
              </a:spcBef>
              <a:spcAft>
                <a:spcPts val="0"/>
              </a:spcAft>
              <a:buNone/>
            </a:pPr>
            <a:r>
              <a:rPr lang="es" sz="1800">
                <a:solidFill>
                  <a:srgbClr val="0B0B0B"/>
                </a:solidFill>
                <a:highlight>
                  <a:srgbClr val="FFFFFF"/>
                </a:highlight>
              </a:rPr>
              <a:t>Organizations that go through Agile transformation have also benefited from:</a:t>
            </a:r>
            <a:endParaRPr sz="1800">
              <a:solidFill>
                <a:srgbClr val="0B0B0B"/>
              </a:solidFill>
              <a:highlight>
                <a:srgbClr val="FFFFFF"/>
              </a:highlight>
            </a:endParaRPr>
          </a:p>
          <a:p>
            <a:pPr indent="-298450" lvl="0" marL="457200" rtl="0" algn="l">
              <a:lnSpc>
                <a:spcPct val="150000"/>
              </a:lnSpc>
              <a:spcBef>
                <a:spcPts val="60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Build the right products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Early risk reduction</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Built-in quality</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lang="es" sz="1100">
                <a:solidFill>
                  <a:srgbClr val="0B0B0B"/>
                </a:solidFill>
                <a:highlight>
                  <a:srgbClr val="FFFFFF"/>
                </a:highlight>
                <a:latin typeface="Open Sans"/>
                <a:ea typeface="Open Sans"/>
                <a:cs typeface="Open Sans"/>
                <a:sym typeface="Open Sans"/>
              </a:rPr>
              <a:t>Culture and morale</a:t>
            </a:r>
            <a:endParaRPr sz="1100">
              <a:solidFill>
                <a:srgbClr val="0B0B0B"/>
              </a:solidFill>
              <a:highlight>
                <a:srgbClr val="FFFFFF"/>
              </a:highlight>
              <a:latin typeface="Open Sans"/>
              <a:ea typeface="Open Sans"/>
              <a:cs typeface="Open Sans"/>
              <a:sym typeface="Open Sans"/>
            </a:endParaRPr>
          </a:p>
        </p:txBody>
      </p:sp>
      <p:pic>
        <p:nvPicPr>
          <p:cNvPr id="151" name="Google Shape;151;p29"/>
          <p:cNvPicPr preferRelativeResize="0"/>
          <p:nvPr/>
        </p:nvPicPr>
        <p:blipFill>
          <a:blip r:embed="rId3">
            <a:alphaModFix/>
          </a:blip>
          <a:stretch>
            <a:fillRect/>
          </a:stretch>
        </p:blipFill>
        <p:spPr>
          <a:xfrm>
            <a:off x="1339350" y="1867925"/>
            <a:ext cx="6153150" cy="2933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74"/>
          <p:cNvPicPr preferRelativeResize="0"/>
          <p:nvPr/>
        </p:nvPicPr>
        <p:blipFill rotWithShape="1">
          <a:blip r:embed="rId3">
            <a:alphaModFix/>
          </a:blip>
          <a:srcRect b="0" l="0" r="0" t="0"/>
          <a:stretch/>
        </p:blipFill>
        <p:spPr>
          <a:xfrm>
            <a:off x="2105363" y="0"/>
            <a:ext cx="4933276" cy="51435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75"/>
          <p:cNvPicPr preferRelativeResize="0"/>
          <p:nvPr/>
        </p:nvPicPr>
        <p:blipFill rotWithShape="1">
          <a:blip r:embed="rId3">
            <a:alphaModFix/>
          </a:blip>
          <a:srcRect b="0" l="0" r="0" t="0"/>
          <a:stretch/>
        </p:blipFill>
        <p:spPr>
          <a:xfrm>
            <a:off x="0" y="201641"/>
            <a:ext cx="7054577" cy="273328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6"/>
          <p:cNvSpPr txBox="1"/>
          <p:nvPr/>
        </p:nvSpPr>
        <p:spPr>
          <a:xfrm>
            <a:off x="221226" y="0"/>
            <a:ext cx="7049700" cy="518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0B0B0B"/>
              </a:buClr>
              <a:buSzPts val="1800"/>
              <a:buFont typeface="Poly"/>
              <a:buNone/>
            </a:pPr>
            <a:r>
              <a:rPr b="1" i="0" lang="es" sz="1800" u="none" cap="none" strike="noStrike">
                <a:solidFill>
                  <a:srgbClr val="0B0B0B"/>
                </a:solidFill>
                <a:latin typeface="Poly"/>
                <a:ea typeface="Poly"/>
                <a:cs typeface="Poly"/>
                <a:sym typeface="Poly"/>
              </a:rPr>
              <a:t>Scrum Ceremonies</a:t>
            </a:r>
            <a:endParaRPr sz="1100"/>
          </a:p>
          <a:p>
            <a:pPr indent="-82550" lvl="0" marL="0" marR="0" rtl="0" algn="l">
              <a:spcBef>
                <a:spcPts val="500"/>
              </a:spcBef>
              <a:spcAft>
                <a:spcPts val="0"/>
              </a:spcAft>
              <a:buClr>
                <a:srgbClr val="0B0B0B"/>
              </a:buClr>
              <a:buSzPts val="1300"/>
              <a:buFont typeface="Arial"/>
              <a:buChar char="•"/>
            </a:pPr>
            <a:r>
              <a:rPr b="0" i="0" lang="es" sz="1300" u="none" cap="none" strike="noStrike">
                <a:solidFill>
                  <a:srgbClr val="0B0B0B"/>
                </a:solidFill>
                <a:latin typeface="Open Sans"/>
                <a:ea typeface="Open Sans"/>
                <a:cs typeface="Open Sans"/>
                <a:sym typeface="Open Sans"/>
              </a:rPr>
              <a:t> Retrospective: An opportunity for the Team to inspect itself and create a plan for improvements; time-boxed to 3 hours once per Sprint.</a:t>
            </a:r>
            <a:endParaRPr sz="1100"/>
          </a:p>
          <a:p>
            <a:pPr indent="0" lvl="0" marL="0" marR="0" rtl="0" algn="l">
              <a:spcBef>
                <a:spcPts val="0"/>
              </a:spcBef>
              <a:spcAft>
                <a:spcPts val="0"/>
              </a:spcAft>
              <a:buClr>
                <a:schemeClr val="dk1"/>
              </a:buClr>
              <a:buSzPts val="1300"/>
              <a:buFont typeface="Arial"/>
              <a:buNone/>
            </a:pPr>
            <a:r>
              <a:t/>
            </a:r>
            <a:endParaRPr b="0" i="0" sz="1300" u="none" cap="none" strike="noStrike">
              <a:solidFill>
                <a:srgbClr val="0B0B0B"/>
              </a:solidFill>
              <a:latin typeface="Open Sans"/>
              <a:ea typeface="Open Sans"/>
              <a:cs typeface="Open Sans"/>
              <a:sym typeface="Open Sans"/>
            </a:endParaRPr>
          </a:p>
          <a:p>
            <a:pPr indent="-82550" lvl="0" marL="0" marR="0" rtl="0" algn="l">
              <a:spcBef>
                <a:spcPts val="500"/>
              </a:spcBef>
              <a:spcAft>
                <a:spcPts val="0"/>
              </a:spcAft>
              <a:buClr>
                <a:srgbClr val="0B0B0B"/>
              </a:buClr>
              <a:buSzPts val="1300"/>
              <a:buFont typeface="Arial"/>
              <a:buChar char="•"/>
            </a:pPr>
            <a:r>
              <a:rPr b="0" i="0" lang="es" sz="1300" u="none" cap="none" strike="noStrike">
                <a:solidFill>
                  <a:srgbClr val="0B0B0B"/>
                </a:solidFill>
                <a:latin typeface="Open Sans"/>
                <a:ea typeface="Open Sans"/>
                <a:cs typeface="Open Sans"/>
                <a:sym typeface="Open Sans"/>
              </a:rPr>
              <a:t> Project Vision: Business leaders articulate the business need that is intended to be achieved; time-boxed to 1 hour and occurs once per project.</a:t>
            </a:r>
            <a:endParaRPr sz="1100"/>
          </a:p>
          <a:p>
            <a:pPr indent="0" lvl="0" marL="0" marR="0" rtl="0" algn="l">
              <a:spcBef>
                <a:spcPts val="500"/>
              </a:spcBef>
              <a:spcAft>
                <a:spcPts val="0"/>
              </a:spcAft>
              <a:buClr>
                <a:schemeClr val="dk1"/>
              </a:buClr>
              <a:buSzPts val="1300"/>
              <a:buFont typeface="Arial"/>
              <a:buNone/>
            </a:pPr>
            <a:r>
              <a:t/>
            </a:r>
            <a:endParaRPr b="0" i="0" sz="1300" u="none" cap="none" strike="noStrike">
              <a:solidFill>
                <a:srgbClr val="0B0B0B"/>
              </a:solidFill>
              <a:latin typeface="Open Sans"/>
              <a:ea typeface="Open Sans"/>
              <a:cs typeface="Open Sans"/>
              <a:sym typeface="Open Sans"/>
            </a:endParaRPr>
          </a:p>
          <a:p>
            <a:pPr indent="-82550" lvl="0" marL="0" marR="0" rtl="0" algn="l">
              <a:spcBef>
                <a:spcPts val="500"/>
              </a:spcBef>
              <a:spcAft>
                <a:spcPts val="0"/>
              </a:spcAft>
              <a:buClr>
                <a:srgbClr val="0B0B0B"/>
              </a:buClr>
              <a:buSzPts val="1300"/>
              <a:buFont typeface="Arial"/>
              <a:buChar char="•"/>
            </a:pPr>
            <a:r>
              <a:rPr b="0" i="0" lang="es" sz="1300" u="none" cap="none" strike="noStrike">
                <a:solidFill>
                  <a:srgbClr val="0B0B0B"/>
                </a:solidFill>
                <a:latin typeface="Open Sans"/>
                <a:ea typeface="Open Sans"/>
                <a:cs typeface="Open Sans"/>
                <a:sym typeface="Open Sans"/>
              </a:rPr>
              <a:t> Release Planning: A Release Plan is defined as to when various sets of usable functionality or products will be delivered to the customer; time-boxed to 20 minutes per Release.</a:t>
            </a:r>
            <a:endParaRPr sz="1100"/>
          </a:p>
          <a:p>
            <a:pPr indent="0" lvl="0" marL="0" marR="0" rtl="0" algn="l">
              <a:spcBef>
                <a:spcPts val="500"/>
              </a:spcBef>
              <a:spcAft>
                <a:spcPts val="0"/>
              </a:spcAft>
              <a:buClr>
                <a:schemeClr val="dk1"/>
              </a:buClr>
              <a:buSzPts val="1300"/>
              <a:buFont typeface="Arial"/>
              <a:buNone/>
            </a:pPr>
            <a:r>
              <a:t/>
            </a:r>
            <a:endParaRPr b="0" i="0" sz="1300" u="none" cap="none" strike="noStrike">
              <a:solidFill>
                <a:srgbClr val="0B0B0B"/>
              </a:solidFill>
              <a:latin typeface="Open Sans"/>
              <a:ea typeface="Open Sans"/>
              <a:cs typeface="Open Sans"/>
              <a:sym typeface="Open Sans"/>
            </a:endParaRPr>
          </a:p>
          <a:p>
            <a:pPr indent="-82550" lvl="0" marL="0" marR="0" rtl="0" algn="l">
              <a:spcBef>
                <a:spcPts val="500"/>
              </a:spcBef>
              <a:spcAft>
                <a:spcPts val="0"/>
              </a:spcAft>
              <a:buClr>
                <a:srgbClr val="0B0B0B"/>
              </a:buClr>
              <a:buSzPts val="1300"/>
              <a:buFont typeface="Arial"/>
              <a:buChar char="•"/>
            </a:pPr>
            <a:r>
              <a:rPr b="0" i="0" lang="es" sz="1300" u="none" cap="none" strike="noStrike">
                <a:solidFill>
                  <a:srgbClr val="0B0B0B"/>
                </a:solidFill>
                <a:latin typeface="Open Sans"/>
                <a:ea typeface="Open Sans"/>
                <a:cs typeface="Open Sans"/>
                <a:sym typeface="Open Sans"/>
              </a:rPr>
              <a:t> Sprint Planning: Work to be performed in the Sprint is planned; can occur a few times per Sprint; time-boxed to a total of 8 hours per Sprint.</a:t>
            </a:r>
            <a:endParaRPr sz="1100"/>
          </a:p>
          <a:p>
            <a:pPr indent="0" lvl="0" marL="0" marR="0" rtl="0" algn="l">
              <a:spcBef>
                <a:spcPts val="500"/>
              </a:spcBef>
              <a:spcAft>
                <a:spcPts val="0"/>
              </a:spcAft>
              <a:buClr>
                <a:schemeClr val="dk1"/>
              </a:buClr>
              <a:buSzPts val="1300"/>
              <a:buFont typeface="Arial"/>
              <a:buNone/>
            </a:pPr>
            <a:r>
              <a:t/>
            </a:r>
            <a:endParaRPr b="0" i="0" sz="1300" u="none" cap="none" strike="noStrike">
              <a:solidFill>
                <a:srgbClr val="0B0B0B"/>
              </a:solidFill>
              <a:latin typeface="Open Sans"/>
              <a:ea typeface="Open Sans"/>
              <a:cs typeface="Open Sans"/>
              <a:sym typeface="Open Sans"/>
            </a:endParaRPr>
          </a:p>
          <a:p>
            <a:pPr indent="-82550" lvl="0" marL="0" marR="0" rtl="0" algn="l">
              <a:spcBef>
                <a:spcPts val="500"/>
              </a:spcBef>
              <a:spcAft>
                <a:spcPts val="0"/>
              </a:spcAft>
              <a:buClr>
                <a:srgbClr val="0B0B0B"/>
              </a:buClr>
              <a:buSzPts val="1300"/>
              <a:buFont typeface="Arial"/>
              <a:buChar char="•"/>
            </a:pPr>
            <a:r>
              <a:rPr b="0" i="0" lang="es" sz="1300" u="none" cap="none" strike="noStrike">
                <a:solidFill>
                  <a:srgbClr val="0B0B0B"/>
                </a:solidFill>
                <a:latin typeface="Open Sans"/>
                <a:ea typeface="Open Sans"/>
                <a:cs typeface="Open Sans"/>
                <a:sym typeface="Open Sans"/>
              </a:rPr>
              <a:t> Daily Stand-Ups: The team synchronizes activities and creates a plan for the next 24 hours; Each team member answers 3 questions: What did I do since the last time we met? What do I plan to accomplish today? What impediments am I encountering?; held daily (preferably in the morning); time-boxed to 15 minutes.</a:t>
            </a:r>
            <a:endParaRPr sz="1100"/>
          </a:p>
          <a:p>
            <a:pPr indent="0" lvl="0" marL="0" marR="0" rtl="0" algn="l">
              <a:spcBef>
                <a:spcPts val="500"/>
              </a:spcBef>
              <a:spcAft>
                <a:spcPts val="0"/>
              </a:spcAft>
              <a:buClr>
                <a:schemeClr val="dk1"/>
              </a:buClr>
              <a:buSzPts val="1300"/>
              <a:buFont typeface="Arial"/>
              <a:buNone/>
            </a:pPr>
            <a:r>
              <a:t/>
            </a:r>
            <a:endParaRPr b="0" i="0" sz="1300" u="none" cap="none" strike="noStrike">
              <a:solidFill>
                <a:srgbClr val="0B0B0B"/>
              </a:solidFill>
              <a:latin typeface="Open Sans"/>
              <a:ea typeface="Open Sans"/>
              <a:cs typeface="Open Sans"/>
              <a:sym typeface="Open Sans"/>
            </a:endParaRPr>
          </a:p>
          <a:p>
            <a:pPr indent="-82550" lvl="0" marL="0" marR="0" rtl="0" algn="l">
              <a:spcBef>
                <a:spcPts val="500"/>
              </a:spcBef>
              <a:spcAft>
                <a:spcPts val="0"/>
              </a:spcAft>
              <a:buClr>
                <a:srgbClr val="0B0B0B"/>
              </a:buClr>
              <a:buSzPts val="1300"/>
              <a:buFont typeface="Arial"/>
              <a:buChar char="•"/>
            </a:pPr>
            <a:r>
              <a:rPr b="0" i="0" lang="es" sz="1300" u="none" cap="none" strike="noStrike">
                <a:solidFill>
                  <a:srgbClr val="0B0B0B"/>
                </a:solidFill>
                <a:latin typeface="Open Sans"/>
                <a:ea typeface="Open Sans"/>
                <a:cs typeface="Open Sans"/>
                <a:sym typeface="Open Sans"/>
              </a:rPr>
              <a:t> Sprint Review and Demo: Along with Demo, the Team discusses marketplace changes and backlog with PO; the Team presents completed Sprint deliverables to Product Owner; time-boxed to 4 hours once per Sprint.</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77"/>
          <p:cNvPicPr preferRelativeResize="0"/>
          <p:nvPr/>
        </p:nvPicPr>
        <p:blipFill rotWithShape="1">
          <a:blip r:embed="rId3">
            <a:alphaModFix/>
          </a:blip>
          <a:srcRect b="0" l="0" r="0" t="0"/>
          <a:stretch/>
        </p:blipFill>
        <p:spPr>
          <a:xfrm>
            <a:off x="100801" y="130106"/>
            <a:ext cx="5008468" cy="4129663"/>
          </a:xfrm>
          <a:prstGeom prst="rect">
            <a:avLst/>
          </a:prstGeom>
          <a:noFill/>
          <a:ln>
            <a:noFill/>
          </a:ln>
        </p:spPr>
      </p:pic>
      <p:pic>
        <p:nvPicPr>
          <p:cNvPr id="407" name="Google Shape;407;p77"/>
          <p:cNvPicPr preferRelativeResize="0"/>
          <p:nvPr/>
        </p:nvPicPr>
        <p:blipFill rotWithShape="1">
          <a:blip r:embed="rId4">
            <a:alphaModFix/>
          </a:blip>
          <a:srcRect b="0" l="0" r="0" t="0"/>
          <a:stretch/>
        </p:blipFill>
        <p:spPr>
          <a:xfrm>
            <a:off x="5010491" y="130105"/>
            <a:ext cx="4032707" cy="31107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78"/>
          <p:cNvPicPr preferRelativeResize="0"/>
          <p:nvPr/>
        </p:nvPicPr>
        <p:blipFill rotWithShape="1">
          <a:blip r:embed="rId3">
            <a:alphaModFix/>
          </a:blip>
          <a:srcRect b="0" l="0" r="0" t="0"/>
          <a:stretch/>
        </p:blipFill>
        <p:spPr>
          <a:xfrm>
            <a:off x="113084" y="133430"/>
            <a:ext cx="5044192" cy="2600688"/>
          </a:xfrm>
          <a:prstGeom prst="rect">
            <a:avLst/>
          </a:prstGeom>
          <a:noFill/>
          <a:ln>
            <a:noFill/>
          </a:ln>
        </p:spPr>
      </p:pic>
      <p:pic>
        <p:nvPicPr>
          <p:cNvPr id="413" name="Google Shape;413;p78"/>
          <p:cNvPicPr preferRelativeResize="0"/>
          <p:nvPr/>
        </p:nvPicPr>
        <p:blipFill rotWithShape="1">
          <a:blip r:embed="rId4">
            <a:alphaModFix/>
          </a:blip>
          <a:srcRect b="0" l="0" r="0" t="0"/>
          <a:stretch/>
        </p:blipFill>
        <p:spPr>
          <a:xfrm>
            <a:off x="5923503" y="259442"/>
            <a:ext cx="2775674" cy="33454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79"/>
          <p:cNvPicPr preferRelativeResize="0"/>
          <p:nvPr/>
        </p:nvPicPr>
        <p:blipFill rotWithShape="1">
          <a:blip r:embed="rId3">
            <a:alphaModFix/>
          </a:blip>
          <a:srcRect b="0" l="0" r="0" t="0"/>
          <a:stretch/>
        </p:blipFill>
        <p:spPr>
          <a:xfrm>
            <a:off x="132610" y="161814"/>
            <a:ext cx="5406544" cy="348081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80"/>
          <p:cNvPicPr preferRelativeResize="0"/>
          <p:nvPr/>
        </p:nvPicPr>
        <p:blipFill rotWithShape="1">
          <a:blip r:embed="rId3">
            <a:alphaModFix/>
          </a:blip>
          <a:srcRect b="0" l="0" r="0" t="0"/>
          <a:stretch/>
        </p:blipFill>
        <p:spPr>
          <a:xfrm>
            <a:off x="103933" y="130642"/>
            <a:ext cx="6362181" cy="464075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81"/>
          <p:cNvPicPr preferRelativeResize="0"/>
          <p:nvPr/>
        </p:nvPicPr>
        <p:blipFill rotWithShape="1">
          <a:blip r:embed="rId3">
            <a:alphaModFix/>
          </a:blip>
          <a:srcRect b="0" l="0" r="0" t="0"/>
          <a:stretch/>
        </p:blipFill>
        <p:spPr>
          <a:xfrm>
            <a:off x="54366" y="191978"/>
            <a:ext cx="5983804" cy="373884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82"/>
          <p:cNvPicPr preferRelativeResize="0"/>
          <p:nvPr/>
        </p:nvPicPr>
        <p:blipFill rotWithShape="1">
          <a:blip r:embed="rId3">
            <a:alphaModFix/>
          </a:blip>
          <a:srcRect b="0" l="0" r="0" t="0"/>
          <a:stretch/>
        </p:blipFill>
        <p:spPr>
          <a:xfrm>
            <a:off x="120964" y="113369"/>
            <a:ext cx="5892975" cy="49283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3"/>
          <p:cNvSpPr txBox="1"/>
          <p:nvPr/>
        </p:nvSpPr>
        <p:spPr>
          <a:xfrm>
            <a:off x="103238" y="151187"/>
            <a:ext cx="8937300" cy="48795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1" i="0" lang="es" sz="1800" u="none" cap="none" strike="noStrike">
                <a:solidFill>
                  <a:srgbClr val="0B0B0B"/>
                </a:solidFill>
                <a:latin typeface="Poly"/>
                <a:ea typeface="Poly"/>
                <a:cs typeface="Poly"/>
                <a:sym typeface="Poly"/>
              </a:rPr>
              <a:t>New Terms</a:t>
            </a:r>
            <a:endParaRPr sz="1100"/>
          </a:p>
          <a:p>
            <a:pPr indent="-88900" lvl="0" marL="0" marR="0" rtl="0" algn="l">
              <a:spcBef>
                <a:spcPts val="5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 Cumulative Flow Diagram</a:t>
            </a:r>
            <a:r>
              <a:rPr b="0" i="0" lang="es" sz="1400" u="none" cap="none" strike="noStrike">
                <a:solidFill>
                  <a:srgbClr val="0B0B0B"/>
                </a:solidFill>
                <a:latin typeface="Open Sans"/>
                <a:ea typeface="Open Sans"/>
                <a:cs typeface="Open Sans"/>
                <a:sym typeface="Open Sans"/>
              </a:rPr>
              <a:t>: A diagram that shows the total amount of WIP and how quickly projects are being completed</a:t>
            </a:r>
            <a:endParaRPr sz="1100"/>
          </a:p>
          <a:p>
            <a:pPr indent="0" lvl="0" marL="0" marR="0" rtl="0" algn="l">
              <a:spcBef>
                <a:spcPts val="0"/>
              </a:spcBef>
              <a:spcAft>
                <a:spcPts val="0"/>
              </a:spcAft>
              <a:buClr>
                <a:schemeClr val="dk1"/>
              </a:buClr>
              <a:buSzPts val="1400"/>
              <a:buFont typeface="Arial"/>
              <a:buNone/>
            </a:pPr>
            <a:r>
              <a:t/>
            </a:r>
            <a:endParaRPr b="0" i="0" sz="1400" u="none" cap="none" strike="noStrike">
              <a:solidFill>
                <a:srgbClr val="0B0B0B"/>
              </a:solidFill>
              <a:latin typeface="Open Sans"/>
              <a:ea typeface="Open Sans"/>
              <a:cs typeface="Open Sans"/>
              <a:sym typeface="Open Sans"/>
            </a:endParaRPr>
          </a:p>
          <a:p>
            <a:pPr indent="-88900" lvl="0" marL="0" marR="0" rtl="0" algn="l">
              <a:spcBef>
                <a:spcPts val="5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 Flow</a:t>
            </a:r>
            <a:r>
              <a:rPr b="0" i="0" lang="es" sz="1400" u="none" cap="none" strike="noStrike">
                <a:solidFill>
                  <a:srgbClr val="0B0B0B"/>
                </a:solidFill>
                <a:latin typeface="Open Sans"/>
                <a:ea typeface="Open Sans"/>
                <a:cs typeface="Open Sans"/>
                <a:sym typeface="Open Sans"/>
              </a:rPr>
              <a:t>: How work items in a process move through the various stages of development</a:t>
            </a:r>
            <a:endParaRPr sz="1100"/>
          </a:p>
          <a:p>
            <a:pPr indent="0" lvl="0" marL="0" marR="0" rtl="0" algn="l">
              <a:spcBef>
                <a:spcPts val="500"/>
              </a:spcBef>
              <a:spcAft>
                <a:spcPts val="0"/>
              </a:spcAft>
              <a:buClr>
                <a:schemeClr val="dk1"/>
              </a:buClr>
              <a:buSzPts val="1400"/>
              <a:buFont typeface="Arial"/>
              <a:buNone/>
            </a:pPr>
            <a:r>
              <a:t/>
            </a:r>
            <a:endParaRPr b="0" i="0" sz="1400" u="none" cap="none" strike="noStrike">
              <a:solidFill>
                <a:srgbClr val="0B0B0B"/>
              </a:solidFill>
              <a:latin typeface="Open Sans"/>
              <a:ea typeface="Open Sans"/>
              <a:cs typeface="Open Sans"/>
              <a:sym typeface="Open Sans"/>
            </a:endParaRPr>
          </a:p>
          <a:p>
            <a:pPr indent="-88900" lvl="0" marL="0" marR="0" rtl="0" algn="l">
              <a:spcBef>
                <a:spcPts val="5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 Kanban Board</a:t>
            </a:r>
            <a:r>
              <a:rPr b="0" i="0" lang="es" sz="1400" u="none" cap="none" strike="noStrike">
                <a:solidFill>
                  <a:srgbClr val="0B0B0B"/>
                </a:solidFill>
                <a:latin typeface="Open Sans"/>
                <a:ea typeface="Open Sans"/>
                <a:cs typeface="Open Sans"/>
                <a:sym typeface="Open Sans"/>
              </a:rPr>
              <a:t>: A visual representation of the Agile team's work at various stages with a separate column for each stage</a:t>
            </a:r>
            <a:endParaRPr sz="1100"/>
          </a:p>
          <a:p>
            <a:pPr indent="0" lvl="0" marL="0" marR="0" rtl="0" algn="l">
              <a:spcBef>
                <a:spcPts val="500"/>
              </a:spcBef>
              <a:spcAft>
                <a:spcPts val="0"/>
              </a:spcAft>
              <a:buClr>
                <a:schemeClr val="dk1"/>
              </a:buClr>
              <a:buSzPts val="1400"/>
              <a:buFont typeface="Arial"/>
              <a:buNone/>
            </a:pPr>
            <a:r>
              <a:t/>
            </a:r>
            <a:endParaRPr b="0" i="0" sz="1400" u="none" cap="none" strike="noStrike">
              <a:solidFill>
                <a:srgbClr val="0B0B0B"/>
              </a:solidFill>
              <a:latin typeface="Open Sans"/>
              <a:ea typeface="Open Sans"/>
              <a:cs typeface="Open Sans"/>
              <a:sym typeface="Open Sans"/>
            </a:endParaRPr>
          </a:p>
          <a:p>
            <a:pPr indent="-88900" lvl="0" marL="0" marR="0" rtl="0" algn="l">
              <a:spcBef>
                <a:spcPts val="5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 Kanban</a:t>
            </a:r>
            <a:r>
              <a:rPr b="0" i="0" lang="es" sz="1400" u="none" cap="none" strike="noStrike">
                <a:solidFill>
                  <a:srgbClr val="0B0B0B"/>
                </a:solidFill>
                <a:latin typeface="Open Sans"/>
                <a:ea typeface="Open Sans"/>
                <a:cs typeface="Open Sans"/>
                <a:sym typeface="Open Sans"/>
              </a:rPr>
              <a:t>: A lightweight Agile Framework that has its roots in Lean Principles</a:t>
            </a:r>
            <a:endParaRPr sz="1100"/>
          </a:p>
          <a:p>
            <a:pPr indent="0" lvl="0" marL="0" marR="0" rtl="0" algn="l">
              <a:spcBef>
                <a:spcPts val="500"/>
              </a:spcBef>
              <a:spcAft>
                <a:spcPts val="0"/>
              </a:spcAft>
              <a:buClr>
                <a:schemeClr val="dk1"/>
              </a:buClr>
              <a:buSzPts val="1400"/>
              <a:buFont typeface="Arial"/>
              <a:buNone/>
            </a:pPr>
            <a:r>
              <a:t/>
            </a:r>
            <a:endParaRPr b="0" i="0" sz="1400" u="none" cap="none" strike="noStrike">
              <a:solidFill>
                <a:srgbClr val="0B0B0B"/>
              </a:solidFill>
              <a:latin typeface="Open Sans"/>
              <a:ea typeface="Open Sans"/>
              <a:cs typeface="Open Sans"/>
              <a:sym typeface="Open Sans"/>
            </a:endParaRPr>
          </a:p>
          <a:p>
            <a:pPr indent="-88900" lvl="0" marL="0" marR="0" rtl="0" algn="l">
              <a:spcBef>
                <a:spcPts val="500"/>
              </a:spcBef>
              <a:spcAft>
                <a:spcPts val="0"/>
              </a:spcAft>
              <a:buClr>
                <a:srgbClr val="0B0B0B"/>
              </a:buClr>
              <a:buSzPts val="1400"/>
              <a:buFont typeface="Arial"/>
              <a:buChar char="•"/>
            </a:pPr>
            <a:r>
              <a:rPr b="1" i="0" lang="es" sz="1400" u="none" cap="none" strike="noStrike">
                <a:solidFill>
                  <a:srgbClr val="0B0B0B"/>
                </a:solidFill>
                <a:latin typeface="Open Sans"/>
                <a:ea typeface="Open Sans"/>
                <a:cs typeface="Open Sans"/>
                <a:sym typeface="Open Sans"/>
              </a:rPr>
              <a:t> Lean Development</a:t>
            </a:r>
            <a:r>
              <a:rPr b="0" i="0" lang="es" sz="1400" u="none" cap="none" strike="noStrike">
                <a:solidFill>
                  <a:srgbClr val="0B0B0B"/>
                </a:solidFill>
                <a:latin typeface="Open Sans"/>
                <a:ea typeface="Open Sans"/>
                <a:cs typeface="Open Sans"/>
                <a:sym typeface="Open Sans"/>
              </a:rPr>
              <a:t>: A process to eliminate Muda by leveraging innovative solutions to reduce cycle time and cost</a:t>
            </a:r>
            <a:endParaRPr sz="1100"/>
          </a:p>
          <a:p>
            <a:pPr indent="0" lvl="0" marL="0" marR="0" rtl="0" algn="l">
              <a:lnSpc>
                <a:spcPct val="166666"/>
              </a:lnSpc>
              <a:spcBef>
                <a:spcPts val="1800"/>
              </a:spcBef>
              <a:spcAft>
                <a:spcPts val="0"/>
              </a:spcAft>
              <a:buClr>
                <a:srgbClr val="0B0B0B"/>
              </a:buClr>
              <a:buSzPts val="1400"/>
              <a:buFont typeface="Poly"/>
              <a:buNone/>
            </a:pPr>
            <a:r>
              <a:rPr b="0" i="0" lang="es" sz="1400" u="none" cap="none" strike="noStrike">
                <a:solidFill>
                  <a:srgbClr val="0B0B0B"/>
                </a:solidFill>
                <a:latin typeface="Poly"/>
                <a:ea typeface="Poly"/>
                <a:cs typeface="Poly"/>
                <a:sym typeface="Poly"/>
              </a:rPr>
              <a:t>Additional Resources</a:t>
            </a:r>
            <a:endParaRPr sz="1100"/>
          </a:p>
          <a:p>
            <a:pPr indent="-88900" lvl="0" marL="0" marR="0" rtl="0" algn="l">
              <a:spcBef>
                <a:spcPts val="500"/>
              </a:spcBef>
              <a:spcAft>
                <a:spcPts val="0"/>
              </a:spcAft>
              <a:buClr>
                <a:srgbClr val="2015FF"/>
              </a:buClr>
              <a:buSzPts val="1400"/>
              <a:buFont typeface="Arial"/>
              <a:buChar char="•"/>
            </a:pPr>
            <a:r>
              <a:rPr b="1" i="0" lang="es" sz="1400" u="sng" cap="none" strike="noStrike">
                <a:solidFill>
                  <a:srgbClr val="2015FF"/>
                </a:solidFill>
                <a:latin typeface="Open Sans"/>
                <a:ea typeface="Open Sans"/>
                <a:cs typeface="Open Sans"/>
                <a:sym typeface="Open Sans"/>
                <a:hlinkClick r:id="rId3">
                  <a:extLst>
                    <a:ext uri="{A12FA001-AC4F-418D-AE19-62706E023703}">
                      <ahyp:hlinkClr val="tx"/>
                    </a:ext>
                  </a:extLst>
                </a:hlinkClick>
              </a:rPr>
              <a:t>Agile Alliance: Kanban(opens in a new tab)</a:t>
            </a:r>
            <a:r>
              <a:rPr b="0" i="0" lang="es" sz="1400" u="none" cap="none" strike="noStrike">
                <a:solidFill>
                  <a:srgbClr val="0B0B0B"/>
                </a:solidFill>
                <a:latin typeface="Open Sans"/>
                <a:ea typeface="Open Sans"/>
                <a:cs typeface="Open Sans"/>
                <a:sym typeface="Open Sans"/>
              </a:rPr>
              <a:t>: Additional details on the Kanban Framework.</a:t>
            </a:r>
            <a:endParaRPr sz="1100"/>
          </a:p>
          <a:p>
            <a:pPr indent="-88900" lvl="0" marL="0" marR="0" rtl="0" algn="l">
              <a:spcBef>
                <a:spcPts val="500"/>
              </a:spcBef>
              <a:spcAft>
                <a:spcPts val="0"/>
              </a:spcAft>
              <a:buClr>
                <a:srgbClr val="2015FF"/>
              </a:buClr>
              <a:buSzPts val="1400"/>
              <a:buFont typeface="Arial"/>
              <a:buChar char="•"/>
            </a:pPr>
            <a:r>
              <a:rPr b="1" i="0" lang="es" sz="1400" u="sng" cap="none" strike="noStrike">
                <a:solidFill>
                  <a:srgbClr val="2015FF"/>
                </a:solidFill>
                <a:latin typeface="Open Sans"/>
                <a:ea typeface="Open Sans"/>
                <a:cs typeface="Open Sans"/>
                <a:sym typeface="Open Sans"/>
                <a:hlinkClick r:id="rId4">
                  <a:extLst>
                    <a:ext uri="{A12FA001-AC4F-418D-AE19-62706E023703}">
                      <ahyp:hlinkClr val="tx"/>
                    </a:ext>
                  </a:extLst>
                </a:hlinkClick>
              </a:rPr>
              <a:t>Kanban at Blizzard Sport(opens in a new tab)</a:t>
            </a:r>
            <a:r>
              <a:rPr b="0" i="0" lang="es" sz="1400" u="none" cap="none" strike="noStrike">
                <a:solidFill>
                  <a:srgbClr val="0B0B0B"/>
                </a:solidFill>
                <a:latin typeface="Open Sans"/>
                <a:ea typeface="Open Sans"/>
                <a:cs typeface="Open Sans"/>
                <a:sym typeface="Open Sans"/>
              </a:rPr>
              <a:t>: Blizzard Sports' case study shows the value of Kanban and its lightweight yet effective approach to delivering value.</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nvSpPr>
        <p:spPr>
          <a:xfrm>
            <a:off x="0" y="0"/>
            <a:ext cx="8749200" cy="338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400"/>
              </a:spcBef>
              <a:spcAft>
                <a:spcPts val="0"/>
              </a:spcAft>
              <a:buNone/>
            </a:pPr>
            <a:r>
              <a:rPr lang="es" sz="1800">
                <a:solidFill>
                  <a:srgbClr val="0B0B0B"/>
                </a:solidFill>
                <a:highlight>
                  <a:srgbClr val="FFFFFF"/>
                </a:highlight>
              </a:rPr>
              <a:t>New Terms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60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Muda</a:t>
            </a:r>
            <a:r>
              <a:rPr lang="es" sz="1100">
                <a:solidFill>
                  <a:srgbClr val="0B0B0B"/>
                </a:solidFill>
                <a:highlight>
                  <a:srgbClr val="FFFFFF"/>
                </a:highlight>
                <a:latin typeface="Open Sans"/>
                <a:ea typeface="Open Sans"/>
                <a:cs typeface="Open Sans"/>
                <a:sym typeface="Open Sans"/>
              </a:rPr>
              <a:t>: Lean principles refer to the Japanese term Muda as waste; Agile teams focus on the removal of non-value adding tasks that are seen as Muda</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Product Owner</a:t>
            </a:r>
            <a:r>
              <a:rPr lang="es" sz="1100">
                <a:solidFill>
                  <a:srgbClr val="0B0B0B"/>
                </a:solidFill>
                <a:highlight>
                  <a:srgbClr val="FFFFFF"/>
                </a:highlight>
                <a:latin typeface="Open Sans"/>
                <a:ea typeface="Open Sans"/>
                <a:cs typeface="Open Sans"/>
                <a:sym typeface="Open Sans"/>
              </a:rPr>
              <a:t>: A business proxy or representative of the business users who is the Voice of the Customer (VOC)</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Return on Investment (ROI)</a:t>
            </a:r>
            <a:r>
              <a:rPr lang="es" sz="1100">
                <a:solidFill>
                  <a:srgbClr val="0B0B0B"/>
                </a:solidFill>
                <a:highlight>
                  <a:srgbClr val="FFFFFF"/>
                </a:highlight>
                <a:latin typeface="Open Sans"/>
                <a:ea typeface="Open Sans"/>
                <a:cs typeface="Open Sans"/>
                <a:sym typeface="Open Sans"/>
              </a:rPr>
              <a:t>: Return on investment (ROI) is calculated as the ratio between net profit and cost of investment over a defined period of time</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Uncertainty</a:t>
            </a:r>
            <a:r>
              <a:rPr lang="es" sz="1100">
                <a:solidFill>
                  <a:srgbClr val="0B0B0B"/>
                </a:solidFill>
                <a:highlight>
                  <a:srgbClr val="FFFFFF"/>
                </a:highlight>
                <a:latin typeface="Open Sans"/>
                <a:ea typeface="Open Sans"/>
                <a:cs typeface="Open Sans"/>
                <a:sym typeface="Open Sans"/>
              </a:rPr>
              <a:t>: The extent to which an organization can confidently predict or forecast the future; more uncertainty makes it harder to predict</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Voice of the Customer</a:t>
            </a:r>
            <a:r>
              <a:rPr lang="es" sz="1100">
                <a:solidFill>
                  <a:srgbClr val="0B0B0B"/>
                </a:solidFill>
                <a:highlight>
                  <a:srgbClr val="FFFFFF"/>
                </a:highlight>
                <a:latin typeface="Open Sans"/>
                <a:ea typeface="Open Sans"/>
                <a:cs typeface="Open Sans"/>
                <a:sym typeface="Open Sans"/>
              </a:rPr>
              <a:t>: A term used to articulate the steps to capture customer's needs</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Volatility</a:t>
            </a:r>
            <a:r>
              <a:rPr lang="es" sz="1100">
                <a:solidFill>
                  <a:srgbClr val="0B0B0B"/>
                </a:solidFill>
                <a:highlight>
                  <a:srgbClr val="FFFFFF"/>
                </a:highlight>
                <a:latin typeface="Open Sans"/>
                <a:ea typeface="Open Sans"/>
                <a:cs typeface="Open Sans"/>
                <a:sym typeface="Open Sans"/>
              </a:rPr>
              <a:t>: Volatility is when there are unexpected or unstable possibilities that may influence the work being done</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VUCA</a:t>
            </a:r>
            <a:r>
              <a:rPr lang="es" sz="1100">
                <a:solidFill>
                  <a:srgbClr val="0B0B0B"/>
                </a:solidFill>
                <a:highlight>
                  <a:srgbClr val="FFFFFF"/>
                </a:highlight>
                <a:latin typeface="Open Sans"/>
                <a:ea typeface="Open Sans"/>
                <a:cs typeface="Open Sans"/>
                <a:sym typeface="Open Sans"/>
              </a:rPr>
              <a:t>: Volatility, Uncertainty, Complexity, Ambiguity</a:t>
            </a:r>
            <a:endParaRPr sz="1100">
              <a:solidFill>
                <a:srgbClr val="0B0B0B"/>
              </a:solidFill>
              <a:highlight>
                <a:srgbClr val="FFFFFF"/>
              </a:highlight>
              <a:latin typeface="Open Sans"/>
              <a:ea typeface="Open Sans"/>
              <a:cs typeface="Open Sans"/>
              <a:sym typeface="Open Sans"/>
            </a:endParaRPr>
          </a:p>
          <a:p>
            <a:pPr indent="-298450" lvl="0" marL="457200" rtl="0" algn="l">
              <a:lnSpc>
                <a:spcPct val="150000"/>
              </a:lnSpc>
              <a:spcBef>
                <a:spcPts val="0"/>
              </a:spcBef>
              <a:spcAft>
                <a:spcPts val="0"/>
              </a:spcAft>
              <a:buClr>
                <a:srgbClr val="0B0B0B"/>
              </a:buClr>
              <a:buSzPts val="1100"/>
              <a:buFont typeface="Open Sans"/>
              <a:buChar char="●"/>
            </a:pPr>
            <a:r>
              <a:rPr b="1" lang="es" sz="1100">
                <a:solidFill>
                  <a:srgbClr val="0B0B0B"/>
                </a:solidFill>
                <a:highlight>
                  <a:srgbClr val="FFFFFF"/>
                </a:highlight>
                <a:latin typeface="Open Sans"/>
                <a:ea typeface="Open Sans"/>
                <a:cs typeface="Open Sans"/>
                <a:sym typeface="Open Sans"/>
              </a:rPr>
              <a:t>WIP (Work in Progress)</a:t>
            </a:r>
            <a:r>
              <a:rPr lang="es" sz="1100">
                <a:solidFill>
                  <a:srgbClr val="0B0B0B"/>
                </a:solidFill>
                <a:highlight>
                  <a:srgbClr val="FFFFFF"/>
                </a:highlight>
                <a:latin typeface="Open Sans"/>
                <a:ea typeface="Open Sans"/>
                <a:cs typeface="Open Sans"/>
                <a:sym typeface="Open Sans"/>
              </a:rPr>
              <a:t>: The work that has been started but not yet completed</a:t>
            </a: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84"/>
          <p:cNvSpPr txBox="1"/>
          <p:nvPr/>
        </p:nvSpPr>
        <p:spPr>
          <a:xfrm>
            <a:off x="250723" y="121923"/>
            <a:ext cx="45720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1" i="0" lang="es" sz="1800" u="none" cap="none" strike="noStrike">
                <a:solidFill>
                  <a:srgbClr val="0B0B0B"/>
                </a:solidFill>
                <a:latin typeface="Poly"/>
                <a:ea typeface="Poly"/>
                <a:cs typeface="Poly"/>
                <a:sym typeface="Poly"/>
              </a:rPr>
              <a:t>XP Values</a:t>
            </a:r>
            <a:endParaRPr b="1" i="0" sz="1800" u="none" cap="none" strike="noStrike">
              <a:solidFill>
                <a:srgbClr val="0B0B0B"/>
              </a:solidFill>
              <a:latin typeface="Poly"/>
              <a:ea typeface="Poly"/>
              <a:cs typeface="Poly"/>
              <a:sym typeface="Poly"/>
            </a:endParaRPr>
          </a:p>
        </p:txBody>
      </p:sp>
      <p:sp>
        <p:nvSpPr>
          <p:cNvPr id="444" name="Google Shape;444;p84"/>
          <p:cNvSpPr txBox="1"/>
          <p:nvPr/>
        </p:nvSpPr>
        <p:spPr>
          <a:xfrm>
            <a:off x="250722" y="538019"/>
            <a:ext cx="86130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s" sz="1400" u="none" cap="none" strike="noStrike">
                <a:solidFill>
                  <a:srgbClr val="0B0B0B"/>
                </a:solidFill>
                <a:latin typeface="Open Sans"/>
                <a:ea typeface="Open Sans"/>
                <a:cs typeface="Open Sans"/>
                <a:sym typeface="Open Sans"/>
              </a:rPr>
              <a:t>Extreme Programming, also known as XP, is a powerful Agile Framework with its roots in software development. XP has a strong focus on technical excellence and best practices in software development.</a:t>
            </a:r>
            <a:endParaRPr sz="1400">
              <a:solidFill>
                <a:schemeClr val="dk1"/>
              </a:solidFill>
              <a:latin typeface="Arial"/>
              <a:ea typeface="Arial"/>
              <a:cs typeface="Arial"/>
              <a:sym typeface="Arial"/>
            </a:endParaRPr>
          </a:p>
        </p:txBody>
      </p:sp>
      <p:pic>
        <p:nvPicPr>
          <p:cNvPr id="445" name="Google Shape;445;p84"/>
          <p:cNvPicPr preferRelativeResize="0"/>
          <p:nvPr/>
        </p:nvPicPr>
        <p:blipFill rotWithShape="1">
          <a:blip r:embed="rId3">
            <a:alphaModFix/>
          </a:blip>
          <a:srcRect b="0" l="0" r="0" t="0"/>
          <a:stretch/>
        </p:blipFill>
        <p:spPr>
          <a:xfrm>
            <a:off x="250722" y="1139228"/>
            <a:ext cx="4979889" cy="2865044"/>
          </a:xfrm>
          <a:prstGeom prst="rect">
            <a:avLst/>
          </a:prstGeom>
          <a:noFill/>
          <a:ln>
            <a:noFill/>
          </a:ln>
        </p:spPr>
      </p:pic>
      <p:pic>
        <p:nvPicPr>
          <p:cNvPr id="446" name="Google Shape;446;p84"/>
          <p:cNvPicPr preferRelativeResize="0"/>
          <p:nvPr/>
        </p:nvPicPr>
        <p:blipFill rotWithShape="1">
          <a:blip r:embed="rId4">
            <a:alphaModFix/>
          </a:blip>
          <a:srcRect b="0" l="0" r="0" t="0"/>
          <a:stretch/>
        </p:blipFill>
        <p:spPr>
          <a:xfrm>
            <a:off x="5665643" y="1518951"/>
            <a:ext cx="3057952" cy="308653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85"/>
          <p:cNvSpPr txBox="1"/>
          <p:nvPr/>
        </p:nvSpPr>
        <p:spPr>
          <a:xfrm>
            <a:off x="242720" y="149388"/>
            <a:ext cx="8539800" cy="6951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1" i="0" lang="es" sz="1800">
                <a:solidFill>
                  <a:srgbClr val="0B0B0B"/>
                </a:solidFill>
                <a:latin typeface="Poly"/>
                <a:ea typeface="Poly"/>
                <a:cs typeface="Poly"/>
                <a:sym typeface="Poly"/>
              </a:rPr>
              <a:t>XP Practices</a:t>
            </a:r>
            <a:endParaRPr sz="1100"/>
          </a:p>
          <a:p>
            <a:pPr indent="0" lvl="0" marL="0" marR="0" rtl="0" algn="l">
              <a:lnSpc>
                <a:spcPct val="100000"/>
              </a:lnSpc>
              <a:spcBef>
                <a:spcPts val="500"/>
              </a:spcBef>
              <a:spcAft>
                <a:spcPts val="0"/>
              </a:spcAft>
              <a:buClr>
                <a:srgbClr val="0B0B0B"/>
              </a:buClr>
              <a:buSzPts val="1400"/>
              <a:buFont typeface="Open Sans"/>
              <a:buNone/>
            </a:pPr>
            <a:r>
              <a:rPr b="0" i="0" lang="es" sz="1400">
                <a:solidFill>
                  <a:srgbClr val="0B0B0B"/>
                </a:solidFill>
                <a:latin typeface="Open Sans"/>
                <a:ea typeface="Open Sans"/>
                <a:cs typeface="Open Sans"/>
                <a:sym typeface="Open Sans"/>
              </a:rPr>
              <a:t>The 5 XP core values discussed earlier set the tone for XP’s 13 core practices.</a:t>
            </a:r>
            <a:endParaRPr sz="1100"/>
          </a:p>
        </p:txBody>
      </p:sp>
      <p:pic>
        <p:nvPicPr>
          <p:cNvPr id="452" name="Google Shape;452;p85"/>
          <p:cNvPicPr preferRelativeResize="0"/>
          <p:nvPr/>
        </p:nvPicPr>
        <p:blipFill rotWithShape="1">
          <a:blip r:embed="rId3">
            <a:alphaModFix/>
          </a:blip>
          <a:srcRect b="0" l="0" r="0" t="0"/>
          <a:stretch/>
        </p:blipFill>
        <p:spPr>
          <a:xfrm>
            <a:off x="0" y="862157"/>
            <a:ext cx="4736985" cy="3731967"/>
          </a:xfrm>
          <a:prstGeom prst="rect">
            <a:avLst/>
          </a:prstGeom>
          <a:noFill/>
          <a:ln>
            <a:noFill/>
          </a:ln>
        </p:spPr>
      </p:pic>
      <p:pic>
        <p:nvPicPr>
          <p:cNvPr id="453" name="Google Shape;453;p85"/>
          <p:cNvPicPr preferRelativeResize="0"/>
          <p:nvPr/>
        </p:nvPicPr>
        <p:blipFill rotWithShape="1">
          <a:blip r:embed="rId4">
            <a:alphaModFix/>
          </a:blip>
          <a:srcRect b="0" l="0" r="0" t="0"/>
          <a:stretch/>
        </p:blipFill>
        <p:spPr>
          <a:xfrm>
            <a:off x="4853147" y="1106129"/>
            <a:ext cx="4413985" cy="182246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86"/>
          <p:cNvPicPr preferRelativeResize="0"/>
          <p:nvPr/>
        </p:nvPicPr>
        <p:blipFill rotWithShape="1">
          <a:blip r:embed="rId3">
            <a:alphaModFix/>
          </a:blip>
          <a:srcRect b="0" l="0" r="0" t="0"/>
          <a:stretch/>
        </p:blipFill>
        <p:spPr>
          <a:xfrm>
            <a:off x="360983" y="300536"/>
            <a:ext cx="6432063" cy="352667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7"/>
          <p:cNvSpPr txBox="1"/>
          <p:nvPr/>
        </p:nvSpPr>
        <p:spPr>
          <a:xfrm>
            <a:off x="228600" y="144046"/>
            <a:ext cx="45720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1" i="0" lang="es" sz="1800">
                <a:solidFill>
                  <a:srgbClr val="0B0B0B"/>
                </a:solidFill>
                <a:latin typeface="Poly"/>
                <a:ea typeface="Poly"/>
                <a:cs typeface="Poly"/>
                <a:sym typeface="Poly"/>
              </a:rPr>
              <a:t>XP Core Role and Ceremonies</a:t>
            </a:r>
            <a:endParaRPr sz="1100"/>
          </a:p>
        </p:txBody>
      </p:sp>
      <p:pic>
        <p:nvPicPr>
          <p:cNvPr id="464" name="Google Shape;464;p87"/>
          <p:cNvPicPr preferRelativeResize="0"/>
          <p:nvPr/>
        </p:nvPicPr>
        <p:blipFill rotWithShape="1">
          <a:blip r:embed="rId3">
            <a:alphaModFix/>
          </a:blip>
          <a:srcRect b="0" l="0" r="0" t="0"/>
          <a:stretch/>
        </p:blipFill>
        <p:spPr>
          <a:xfrm>
            <a:off x="228600" y="620874"/>
            <a:ext cx="5051336" cy="410822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88"/>
          <p:cNvPicPr preferRelativeResize="0"/>
          <p:nvPr/>
        </p:nvPicPr>
        <p:blipFill rotWithShape="1">
          <a:blip r:embed="rId3">
            <a:alphaModFix/>
          </a:blip>
          <a:srcRect b="0" l="0" r="0" t="0"/>
          <a:stretch/>
        </p:blipFill>
        <p:spPr>
          <a:xfrm>
            <a:off x="163717" y="220928"/>
            <a:ext cx="5599346" cy="285411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89"/>
          <p:cNvPicPr preferRelativeResize="0"/>
          <p:nvPr/>
        </p:nvPicPr>
        <p:blipFill rotWithShape="1">
          <a:blip r:embed="rId3">
            <a:alphaModFix/>
          </a:blip>
          <a:srcRect b="0" l="0" r="0" t="0"/>
          <a:stretch/>
        </p:blipFill>
        <p:spPr>
          <a:xfrm>
            <a:off x="169715" y="143747"/>
            <a:ext cx="5626402" cy="446615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90"/>
          <p:cNvPicPr preferRelativeResize="0"/>
          <p:nvPr/>
        </p:nvPicPr>
        <p:blipFill rotWithShape="1">
          <a:blip r:embed="rId3">
            <a:alphaModFix/>
          </a:blip>
          <a:srcRect b="0" l="0" r="0" t="0"/>
          <a:stretch/>
        </p:blipFill>
        <p:spPr>
          <a:xfrm>
            <a:off x="127070" y="93463"/>
            <a:ext cx="5683387" cy="404097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91"/>
          <p:cNvSpPr txBox="1"/>
          <p:nvPr/>
        </p:nvSpPr>
        <p:spPr>
          <a:xfrm>
            <a:off x="117358" y="139265"/>
            <a:ext cx="8754000" cy="23754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1" i="0" lang="es" sz="1800">
                <a:solidFill>
                  <a:srgbClr val="0B0B0B"/>
                </a:solidFill>
                <a:latin typeface="Poly"/>
                <a:ea typeface="Poly"/>
                <a:cs typeface="Poly"/>
                <a:sym typeface="Poly"/>
              </a:rPr>
              <a:t>Additional Resources</a:t>
            </a:r>
            <a:endParaRPr sz="1100"/>
          </a:p>
          <a:p>
            <a:pPr indent="-88900" lvl="0" marL="0" marR="0" rtl="0" algn="l">
              <a:lnSpc>
                <a:spcPct val="150000"/>
              </a:lnSpc>
              <a:spcBef>
                <a:spcPts val="500"/>
              </a:spcBef>
              <a:spcAft>
                <a:spcPts val="0"/>
              </a:spcAft>
              <a:buClr>
                <a:srgbClr val="0B0B0B"/>
              </a:buClr>
              <a:buSzPts val="1400"/>
              <a:buFont typeface="Arial"/>
              <a:buChar char="•"/>
            </a:pPr>
            <a:r>
              <a:rPr b="0" i="0" lang="es" sz="1400">
                <a:solidFill>
                  <a:srgbClr val="0B0B0B"/>
                </a:solidFill>
                <a:latin typeface="Open Sans"/>
                <a:ea typeface="Open Sans"/>
                <a:cs typeface="Open Sans"/>
                <a:sym typeface="Open Sans"/>
              </a:rPr>
              <a:t> Kent Beck. </a:t>
            </a:r>
            <a:r>
              <a:rPr b="1" i="1" lang="es" sz="1400">
                <a:solidFill>
                  <a:srgbClr val="0B0B0B"/>
                </a:solidFill>
                <a:latin typeface="Open Sans"/>
                <a:ea typeface="Open Sans"/>
                <a:cs typeface="Open Sans"/>
                <a:sym typeface="Open Sans"/>
              </a:rPr>
              <a:t>Extreme Programming Explained: Embrace Change, 2nd Edition</a:t>
            </a:r>
            <a:r>
              <a:rPr b="0" i="0" lang="es" sz="1400">
                <a:solidFill>
                  <a:srgbClr val="0B0B0B"/>
                </a:solidFill>
                <a:latin typeface="Open Sans"/>
                <a:ea typeface="Open Sans"/>
                <a:cs typeface="Open Sans"/>
                <a:sym typeface="Open Sans"/>
              </a:rPr>
              <a:t>. Pearson, 2004.</a:t>
            </a:r>
            <a:br>
              <a:rPr b="0" i="0" lang="es" sz="1400">
                <a:solidFill>
                  <a:srgbClr val="0B0B0B"/>
                </a:solidFill>
                <a:latin typeface="Open Sans"/>
                <a:ea typeface="Open Sans"/>
                <a:cs typeface="Open Sans"/>
                <a:sym typeface="Open Sans"/>
              </a:rPr>
            </a:br>
            <a:r>
              <a:rPr b="0" i="0" lang="es" sz="1400">
                <a:solidFill>
                  <a:srgbClr val="0B0B0B"/>
                </a:solidFill>
                <a:latin typeface="Open Sans"/>
                <a:ea typeface="Open Sans"/>
                <a:cs typeface="Open Sans"/>
                <a:sym typeface="Open Sans"/>
              </a:rPr>
              <a:t>This is the book where Kent Beck, introduces XP and its 13 Practices.</a:t>
            </a:r>
            <a:br>
              <a:rPr b="0" i="0" lang="es" sz="1400">
                <a:solidFill>
                  <a:srgbClr val="0B0B0B"/>
                </a:solidFill>
                <a:latin typeface="Open Sans"/>
                <a:ea typeface="Open Sans"/>
                <a:cs typeface="Open Sans"/>
                <a:sym typeface="Open Sans"/>
              </a:rPr>
            </a:br>
            <a:endParaRPr b="0" i="0" sz="1400">
              <a:solidFill>
                <a:srgbClr val="0B0B0B"/>
              </a:solidFill>
              <a:latin typeface="Open Sans"/>
              <a:ea typeface="Open Sans"/>
              <a:cs typeface="Open Sans"/>
              <a:sym typeface="Open Sans"/>
            </a:endParaRPr>
          </a:p>
          <a:p>
            <a:pPr indent="-88900" lvl="0" marL="0" marR="0" rtl="0" algn="l">
              <a:lnSpc>
                <a:spcPct val="150000"/>
              </a:lnSpc>
              <a:spcBef>
                <a:spcPts val="500"/>
              </a:spcBef>
              <a:spcAft>
                <a:spcPts val="0"/>
              </a:spcAft>
              <a:buClr>
                <a:srgbClr val="2015FF"/>
              </a:buClr>
              <a:buSzPts val="1400"/>
              <a:buFont typeface="Arial"/>
              <a:buChar char="•"/>
            </a:pPr>
            <a:r>
              <a:rPr b="1" lang="es" sz="1400">
                <a:solidFill>
                  <a:srgbClr val="2015FF"/>
                </a:solidFill>
                <a:latin typeface="Open Sans"/>
                <a:ea typeface="Open Sans"/>
                <a:cs typeface="Open Sans"/>
                <a:sym typeface="Open Sans"/>
              </a:rPr>
              <a:t> </a:t>
            </a:r>
            <a:r>
              <a:rPr b="1" i="0" lang="es" sz="1400" u="sng">
                <a:solidFill>
                  <a:srgbClr val="2015FF"/>
                </a:solidFill>
                <a:latin typeface="Open Sans"/>
                <a:ea typeface="Open Sans"/>
                <a:cs typeface="Open Sans"/>
                <a:sym typeface="Open Sans"/>
              </a:rPr>
              <a:t>Exploring Extreme Programming in Context: An Industrial Case Study</a:t>
            </a:r>
            <a:r>
              <a:rPr b="0" i="0" lang="es" sz="1400">
                <a:solidFill>
                  <a:srgbClr val="0B0B0B"/>
                </a:solidFill>
                <a:latin typeface="Open Sans"/>
                <a:ea typeface="Open Sans"/>
                <a:cs typeface="Open Sans"/>
                <a:sym typeface="Open Sans"/>
              </a:rPr>
              <a:t>: This research paper published in the academic journal IEEE Computer Society, Layman, Williams and Cunningham discusses how XP was implemented at Sabre Airline Solutions.</a:t>
            </a:r>
            <a:endParaRPr sz="11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92"/>
          <p:cNvPicPr preferRelativeResize="0"/>
          <p:nvPr/>
        </p:nvPicPr>
        <p:blipFill rotWithShape="1">
          <a:blip r:embed="rId3">
            <a:alphaModFix/>
          </a:blip>
          <a:srcRect b="0" l="0" r="0" t="0"/>
          <a:stretch/>
        </p:blipFill>
        <p:spPr>
          <a:xfrm>
            <a:off x="2028470" y="113956"/>
            <a:ext cx="5087060" cy="491558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93"/>
          <p:cNvSpPr txBox="1"/>
          <p:nvPr/>
        </p:nvSpPr>
        <p:spPr>
          <a:xfrm>
            <a:off x="183728" y="180957"/>
            <a:ext cx="45708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1" i="0" lang="es" sz="1800">
                <a:solidFill>
                  <a:srgbClr val="0B0B0B"/>
                </a:solidFill>
                <a:latin typeface="Poly"/>
                <a:ea typeface="Poly"/>
                <a:cs typeface="Poly"/>
                <a:sym typeface="Poly"/>
              </a:rPr>
              <a:t>XP Doesn't Work For Every Team</a:t>
            </a:r>
            <a:endParaRPr sz="1100"/>
          </a:p>
        </p:txBody>
      </p:sp>
      <p:sp>
        <p:nvSpPr>
          <p:cNvPr id="495" name="Google Shape;495;p93"/>
          <p:cNvSpPr txBox="1"/>
          <p:nvPr/>
        </p:nvSpPr>
        <p:spPr>
          <a:xfrm>
            <a:off x="125361" y="527542"/>
            <a:ext cx="9144000" cy="3655800"/>
          </a:xfrm>
          <a:prstGeom prst="rect">
            <a:avLst/>
          </a:prstGeom>
          <a:noFill/>
          <a:ln>
            <a:noFill/>
          </a:ln>
        </p:spPr>
        <p:txBody>
          <a:bodyPr anchorCtr="0" anchor="t" bIns="34275" lIns="68575" spcFirstLastPara="1" rIns="68575" wrap="square" tIns="34275">
            <a:spAutoFit/>
          </a:bodyPr>
          <a:lstStyle/>
          <a:p>
            <a:pPr indent="0" lvl="0" marL="0" marR="0" rtl="0" algn="l">
              <a:lnSpc>
                <a:spcPct val="125000"/>
              </a:lnSpc>
              <a:spcBef>
                <a:spcPts val="0"/>
              </a:spcBef>
              <a:spcAft>
                <a:spcPts val="0"/>
              </a:spcAft>
              <a:buClr>
                <a:srgbClr val="0B0B0B"/>
              </a:buClr>
              <a:buSzPts val="1800"/>
              <a:buFont typeface="Poly"/>
              <a:buNone/>
            </a:pPr>
            <a:r>
              <a:rPr b="0" i="0" lang="es" sz="1800">
                <a:solidFill>
                  <a:srgbClr val="0B0B0B"/>
                </a:solidFill>
                <a:latin typeface="Poly"/>
                <a:ea typeface="Poly"/>
                <a:cs typeface="Poly"/>
                <a:sym typeface="Poly"/>
              </a:rPr>
              <a:t>Challenges with XP</a:t>
            </a:r>
            <a:endParaRPr sz="1100"/>
          </a:p>
          <a:p>
            <a:pPr indent="0" lvl="0" marL="0" marR="0" rtl="0" algn="l">
              <a:lnSpc>
                <a:spcPct val="100000"/>
              </a:lnSpc>
              <a:spcBef>
                <a:spcPts val="500"/>
              </a:spcBef>
              <a:spcAft>
                <a:spcPts val="0"/>
              </a:spcAft>
              <a:buClr>
                <a:srgbClr val="0B0B0B"/>
              </a:buClr>
              <a:buSzPts val="1400"/>
              <a:buFont typeface="Open Sans"/>
              <a:buNone/>
            </a:pPr>
            <a:r>
              <a:rPr b="0" i="0" lang="es" sz="1400">
                <a:solidFill>
                  <a:srgbClr val="0B0B0B"/>
                </a:solidFill>
                <a:latin typeface="Open Sans"/>
                <a:ea typeface="Open Sans"/>
                <a:cs typeface="Open Sans"/>
                <a:sym typeface="Open Sans"/>
              </a:rPr>
              <a:t>While many organizations get excited when they read that XP brings in rigor alongside the typical benefits of Agile, Agile teams often encounter challenges with XP:</a:t>
            </a:r>
            <a:endParaRPr sz="1100"/>
          </a:p>
          <a:p>
            <a:pPr indent="-88900" lvl="0" marL="0" marR="0" rtl="0" algn="l">
              <a:spcBef>
                <a:spcPts val="900"/>
              </a:spcBef>
              <a:spcAft>
                <a:spcPts val="0"/>
              </a:spcAft>
              <a:buClr>
                <a:srgbClr val="0B0B0B"/>
              </a:buClr>
              <a:buSzPts val="1400"/>
              <a:buFont typeface="Arial"/>
              <a:buChar char="•"/>
            </a:pPr>
            <a:r>
              <a:rPr b="1" i="0" lang="es" sz="1400">
                <a:solidFill>
                  <a:srgbClr val="0B0B0B"/>
                </a:solidFill>
                <a:latin typeface="Open Sans"/>
                <a:ea typeface="Open Sans"/>
                <a:cs typeface="Open Sans"/>
                <a:sym typeface="Open Sans"/>
              </a:rPr>
              <a:t> XP is software-centric</a:t>
            </a:r>
            <a:r>
              <a:rPr b="0" i="0" lang="es" sz="1400">
                <a:solidFill>
                  <a:srgbClr val="0B0B0B"/>
                </a:solidFill>
                <a:latin typeface="Open Sans"/>
                <a:ea typeface="Open Sans"/>
                <a:cs typeface="Open Sans"/>
                <a:sym typeface="Open Sans"/>
              </a:rPr>
              <a:t> - XP places emphasis on software development practices, unlike many other Agile Frameworks in which the emphasis is more on streamlining processes.</a:t>
            </a:r>
            <a:endParaRPr sz="1100"/>
          </a:p>
          <a:p>
            <a:pPr indent="-88900" lvl="0" marL="0" marR="0" rtl="0" algn="l">
              <a:spcBef>
                <a:spcPts val="1400"/>
              </a:spcBef>
              <a:spcAft>
                <a:spcPts val="0"/>
              </a:spcAft>
              <a:buClr>
                <a:srgbClr val="0B0B0B"/>
              </a:buClr>
              <a:buSzPts val="1400"/>
              <a:buFont typeface="Arial"/>
              <a:buChar char="•"/>
            </a:pPr>
            <a:r>
              <a:rPr b="1" i="0" lang="es" sz="1400">
                <a:solidFill>
                  <a:srgbClr val="0B0B0B"/>
                </a:solidFill>
                <a:latin typeface="Open Sans"/>
                <a:ea typeface="Open Sans"/>
                <a:cs typeface="Open Sans"/>
                <a:sym typeface="Open Sans"/>
              </a:rPr>
              <a:t> XP Coaches are Tough to Recruit</a:t>
            </a:r>
            <a:r>
              <a:rPr b="0" i="0" lang="es" sz="1400">
                <a:solidFill>
                  <a:srgbClr val="0B0B0B"/>
                </a:solidFill>
                <a:latin typeface="Open Sans"/>
                <a:ea typeface="Open Sans"/>
                <a:cs typeface="Open Sans"/>
                <a:sym typeface="Open Sans"/>
              </a:rPr>
              <a:t> - Recruiting experienced XP coaches is a challenge. XP coaches are expected to be familiar with software development, as well as have the right personality and temperament to facilitate ceremonies and difficult conversations.</a:t>
            </a:r>
            <a:endParaRPr sz="1100"/>
          </a:p>
          <a:p>
            <a:pPr indent="-88900" lvl="0" marL="0" marR="0" rtl="0" algn="l">
              <a:spcBef>
                <a:spcPts val="1400"/>
              </a:spcBef>
              <a:spcAft>
                <a:spcPts val="0"/>
              </a:spcAft>
              <a:buClr>
                <a:srgbClr val="0B0B0B"/>
              </a:buClr>
              <a:buSzPts val="1400"/>
              <a:buFont typeface="Arial"/>
              <a:buChar char="•"/>
            </a:pPr>
            <a:r>
              <a:rPr b="1" i="0" lang="es" sz="1400">
                <a:solidFill>
                  <a:srgbClr val="0B0B0B"/>
                </a:solidFill>
                <a:latin typeface="Open Sans"/>
                <a:ea typeface="Open Sans"/>
                <a:cs typeface="Open Sans"/>
                <a:sym typeface="Open Sans"/>
              </a:rPr>
              <a:t> XP is Complex</a:t>
            </a:r>
            <a:r>
              <a:rPr b="0" i="0" lang="es" sz="1400">
                <a:solidFill>
                  <a:srgbClr val="0B0B0B"/>
                </a:solidFill>
                <a:latin typeface="Open Sans"/>
                <a:ea typeface="Open Sans"/>
                <a:cs typeface="Open Sans"/>
                <a:sym typeface="Open Sans"/>
              </a:rPr>
              <a:t> - XP is complex to implement and often feels anti-Agile to some organizations and their leaders. With 13 defined practices, XP has considerably more practices than many other Agile Frameworks.</a:t>
            </a:r>
            <a:endParaRPr sz="1100"/>
          </a:p>
          <a:p>
            <a:pPr indent="0" lvl="0" marL="0" marR="0" rtl="0" algn="l">
              <a:lnSpc>
                <a:spcPct val="100000"/>
              </a:lnSpc>
              <a:spcBef>
                <a:spcPts val="900"/>
              </a:spcBef>
              <a:spcAft>
                <a:spcPts val="0"/>
              </a:spcAft>
              <a:buClr>
                <a:srgbClr val="0B0B0B"/>
              </a:buClr>
              <a:buSzPts val="1400"/>
              <a:buFont typeface="Open Sans"/>
              <a:buNone/>
            </a:pPr>
            <a:r>
              <a:rPr b="0" i="0" lang="es" sz="1400">
                <a:solidFill>
                  <a:srgbClr val="0B0B0B"/>
                </a:solidFill>
                <a:latin typeface="Open Sans"/>
                <a:ea typeface="Open Sans"/>
                <a:cs typeface="Open Sans"/>
                <a:sym typeface="Open Sans"/>
              </a:rPr>
              <a:t>Organizations who are thinking of XP need experienced XP Coaches, a willing and highly skilled team of programmers, and leaders who have the resilience to guide the organization through the initial transformation.</a:t>
            </a:r>
            <a:endParaRPr sz="1100"/>
          </a:p>
        </p:txBody>
      </p:sp>
      <p:sp>
        <p:nvSpPr>
          <p:cNvPr id="496" name="Google Shape;496;p93"/>
          <p:cNvSpPr txBox="1"/>
          <p:nvPr/>
        </p:nvSpPr>
        <p:spPr>
          <a:xfrm>
            <a:off x="125361" y="3902948"/>
            <a:ext cx="8876100" cy="9108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B0B0B"/>
              </a:buClr>
              <a:buSzPts val="1500"/>
              <a:buFont typeface="Poly"/>
              <a:buNone/>
            </a:pPr>
            <a:r>
              <a:rPr b="1" i="0" lang="es" sz="1500">
                <a:solidFill>
                  <a:srgbClr val="0B0B0B"/>
                </a:solidFill>
                <a:latin typeface="Poly"/>
                <a:ea typeface="Poly"/>
                <a:cs typeface="Poly"/>
                <a:sym typeface="Poly"/>
              </a:rPr>
              <a:t>Additional Resources</a:t>
            </a:r>
            <a:endParaRPr sz="1100"/>
          </a:p>
          <a:p>
            <a:pPr indent="-88900" lvl="0" marL="0" marR="0" rtl="0" algn="l">
              <a:spcBef>
                <a:spcPts val="500"/>
              </a:spcBef>
              <a:spcAft>
                <a:spcPts val="0"/>
              </a:spcAft>
              <a:buClr>
                <a:srgbClr val="2015FF"/>
              </a:buClr>
              <a:buSzPts val="1400"/>
              <a:buFont typeface="Arial"/>
              <a:buChar char="•"/>
            </a:pPr>
            <a:r>
              <a:rPr b="1" i="0" lang="es" sz="1400" u="sng">
                <a:solidFill>
                  <a:srgbClr val="2015FF"/>
                </a:solidFill>
                <a:latin typeface="Open Sans"/>
                <a:ea typeface="Open Sans"/>
                <a:cs typeface="Open Sans"/>
                <a:sym typeface="Open Sans"/>
                <a:hlinkClick r:id="rId3">
                  <a:extLst>
                    <a:ext uri="{A12FA001-AC4F-418D-AE19-62706E023703}">
                      <ahyp:hlinkClr val="tx"/>
                    </a:ext>
                  </a:extLst>
                </a:hlinkClick>
              </a:rPr>
              <a:t>Kanban vs Scrum vs XP – an Agile comparison(opens in a new tab)</a:t>
            </a:r>
            <a:r>
              <a:rPr b="0" i="0" lang="es" sz="1400">
                <a:solidFill>
                  <a:srgbClr val="0B0B0B"/>
                </a:solidFill>
                <a:latin typeface="Open Sans"/>
                <a:ea typeface="Open Sans"/>
                <a:cs typeface="Open Sans"/>
                <a:sym typeface="Open Sans"/>
              </a:rPr>
              <a:t>: Jim Bowes walks through the differences between Scrum, XP and Kanban, which includes some of the challenges of XP.</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1"/>
          <p:cNvPicPr preferRelativeResize="0"/>
          <p:nvPr/>
        </p:nvPicPr>
        <p:blipFill>
          <a:blip r:embed="rId3">
            <a:alphaModFix/>
          </a:blip>
          <a:stretch>
            <a:fillRect/>
          </a:stretch>
        </p:blipFill>
        <p:spPr>
          <a:xfrm>
            <a:off x="152400" y="152400"/>
            <a:ext cx="5437850" cy="4838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94"/>
          <p:cNvPicPr preferRelativeResize="0"/>
          <p:nvPr/>
        </p:nvPicPr>
        <p:blipFill rotWithShape="1">
          <a:blip r:embed="rId3">
            <a:alphaModFix/>
          </a:blip>
          <a:srcRect b="0" l="0" r="0" t="0"/>
          <a:stretch/>
        </p:blipFill>
        <p:spPr>
          <a:xfrm>
            <a:off x="155195" y="151023"/>
            <a:ext cx="6378745" cy="475261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95"/>
          <p:cNvPicPr preferRelativeResize="0"/>
          <p:nvPr/>
        </p:nvPicPr>
        <p:blipFill rotWithShape="1">
          <a:blip r:embed="rId3">
            <a:alphaModFix/>
          </a:blip>
          <a:srcRect b="0" l="0" r="0" t="0"/>
          <a:stretch/>
        </p:blipFill>
        <p:spPr>
          <a:xfrm>
            <a:off x="2201374" y="0"/>
            <a:ext cx="4741251" cy="51434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96"/>
          <p:cNvPicPr preferRelativeResize="0"/>
          <p:nvPr/>
        </p:nvPicPr>
        <p:blipFill rotWithShape="1">
          <a:blip r:embed="rId3">
            <a:alphaModFix/>
          </a:blip>
          <a:srcRect b="0" l="0" r="0" t="0"/>
          <a:stretch/>
        </p:blipFill>
        <p:spPr>
          <a:xfrm>
            <a:off x="0" y="0"/>
            <a:ext cx="5108494" cy="3200847"/>
          </a:xfrm>
          <a:prstGeom prst="rect">
            <a:avLst/>
          </a:prstGeom>
          <a:noFill/>
          <a:ln>
            <a:noFill/>
          </a:ln>
        </p:spPr>
      </p:pic>
      <p:pic>
        <p:nvPicPr>
          <p:cNvPr id="512" name="Google Shape;512;p96"/>
          <p:cNvPicPr preferRelativeResize="0"/>
          <p:nvPr/>
        </p:nvPicPr>
        <p:blipFill rotWithShape="1">
          <a:blip r:embed="rId4">
            <a:alphaModFix/>
          </a:blip>
          <a:srcRect b="0" l="0" r="0" t="0"/>
          <a:stretch/>
        </p:blipFill>
        <p:spPr>
          <a:xfrm>
            <a:off x="1072294" y="3314796"/>
            <a:ext cx="3765987" cy="182870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97"/>
          <p:cNvSpPr txBox="1"/>
          <p:nvPr/>
        </p:nvSpPr>
        <p:spPr>
          <a:xfrm>
            <a:off x="120581" y="173334"/>
            <a:ext cx="4107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chemeClr val="dk1"/>
                </a:solidFill>
                <a:latin typeface="Arial"/>
                <a:ea typeface="Arial"/>
                <a:cs typeface="Arial"/>
                <a:sym typeface="Arial"/>
              </a:rPr>
              <a:t>1st project</a:t>
            </a:r>
            <a:endParaRPr sz="1400">
              <a:solidFill>
                <a:schemeClr val="dk1"/>
              </a:solidFill>
              <a:latin typeface="Arial"/>
              <a:ea typeface="Arial"/>
              <a:cs typeface="Arial"/>
              <a:sym typeface="Arial"/>
            </a:endParaRPr>
          </a:p>
        </p:txBody>
      </p:sp>
      <p:sp>
        <p:nvSpPr>
          <p:cNvPr id="518" name="Google Shape;518;p97"/>
          <p:cNvSpPr txBox="1"/>
          <p:nvPr/>
        </p:nvSpPr>
        <p:spPr>
          <a:xfrm>
            <a:off x="120581" y="643032"/>
            <a:ext cx="9144000" cy="4402200"/>
          </a:xfrm>
          <a:prstGeom prst="rect">
            <a:avLst/>
          </a:prstGeom>
          <a:noFill/>
          <a:ln>
            <a:noFill/>
          </a:ln>
        </p:spPr>
        <p:txBody>
          <a:bodyPr anchorCtr="0" anchor="t" bIns="34275" lIns="68575" spcFirstLastPara="1" rIns="68575" wrap="square" tIns="34275">
            <a:spAutoFit/>
          </a:bodyPr>
          <a:lstStyle/>
          <a:p>
            <a:pPr indent="0" lvl="0" marL="0" marR="0" rtl="0" algn="l">
              <a:lnSpc>
                <a:spcPct val="187500"/>
              </a:lnSpc>
              <a:spcBef>
                <a:spcPts val="0"/>
              </a:spcBef>
              <a:spcAft>
                <a:spcPts val="0"/>
              </a:spcAft>
              <a:buClr>
                <a:srgbClr val="0B0B0B"/>
              </a:buClr>
              <a:buSzPts val="1200"/>
              <a:buFont typeface="Poly"/>
              <a:buNone/>
            </a:pPr>
            <a:r>
              <a:rPr b="0" i="0" lang="es" sz="1200">
                <a:solidFill>
                  <a:srgbClr val="0B0B0B"/>
                </a:solidFill>
                <a:latin typeface="Poly"/>
                <a:ea typeface="Poly"/>
                <a:cs typeface="Poly"/>
                <a:sym typeface="Poly"/>
              </a:rPr>
              <a:t>WorldVisitz Agile Transformation</a:t>
            </a:r>
            <a:endParaRPr sz="1100"/>
          </a:p>
          <a:p>
            <a:pPr indent="0" lvl="0" marL="0" marR="0" rtl="0" algn="l">
              <a:lnSpc>
                <a:spcPct val="112500"/>
              </a:lnSpc>
              <a:spcBef>
                <a:spcPts val="500"/>
              </a:spcBef>
              <a:spcAft>
                <a:spcPts val="0"/>
              </a:spcAft>
              <a:buClr>
                <a:srgbClr val="0B0B0B"/>
              </a:buClr>
              <a:buSzPts val="1200"/>
              <a:buFont typeface="Open Sans"/>
              <a:buNone/>
            </a:pPr>
            <a:r>
              <a:rPr b="0" i="0" lang="es" sz="1200">
                <a:solidFill>
                  <a:srgbClr val="0B0B0B"/>
                </a:solidFill>
                <a:latin typeface="Open Sans"/>
                <a:ea typeface="Open Sans"/>
                <a:cs typeface="Open Sans"/>
                <a:sym typeface="Open Sans"/>
              </a:rPr>
              <a:t>In this project, you will apply the Agile skills you will have acquired in this course to step into a business case as an Agile consultant to help WorldVisitz launch its agile journey.</a:t>
            </a:r>
            <a:endParaRPr sz="1100"/>
          </a:p>
          <a:p>
            <a:pPr indent="0" lvl="0" marL="0" marR="0" rtl="0" algn="l">
              <a:lnSpc>
                <a:spcPct val="112500"/>
              </a:lnSpc>
              <a:spcBef>
                <a:spcPts val="900"/>
              </a:spcBef>
              <a:spcAft>
                <a:spcPts val="0"/>
              </a:spcAft>
              <a:buClr>
                <a:srgbClr val="0B0B0B"/>
              </a:buClr>
              <a:buSzPts val="1200"/>
              <a:buFont typeface="Open Sans"/>
              <a:buNone/>
            </a:pPr>
            <a:r>
              <a:rPr b="0" i="0" lang="es" sz="1200">
                <a:solidFill>
                  <a:srgbClr val="0B0B0B"/>
                </a:solidFill>
                <a:latin typeface="Open Sans"/>
                <a:ea typeface="Open Sans"/>
                <a:cs typeface="Open Sans"/>
                <a:sym typeface="Open Sans"/>
              </a:rPr>
              <a:t>Your job is to define an Agile delivery solution to transform their current traditional product development processes. You will create two presentations, one for WorldVisitz executives, and the other for the WorldVisitz team.</a:t>
            </a:r>
            <a:endParaRPr sz="1100"/>
          </a:p>
          <a:p>
            <a:pPr indent="-76200" lvl="0" marL="0" marR="0" rtl="0" algn="l">
              <a:spcBef>
                <a:spcPts val="900"/>
              </a:spcBef>
              <a:spcAft>
                <a:spcPts val="0"/>
              </a:spcAft>
              <a:buClr>
                <a:srgbClr val="0B0B0B"/>
              </a:buClr>
              <a:buSzPts val="1200"/>
              <a:buFont typeface="Play"/>
              <a:buAutoNum type="arabicPeriod"/>
            </a:pPr>
            <a:r>
              <a:rPr b="0" i="0" lang="es" sz="1200">
                <a:solidFill>
                  <a:srgbClr val="0B0B0B"/>
                </a:solidFill>
                <a:latin typeface="Open Sans"/>
                <a:ea typeface="Open Sans"/>
                <a:cs typeface="Open Sans"/>
                <a:sym typeface="Open Sans"/>
              </a:rPr>
              <a:t>The presentation for executives (</a:t>
            </a:r>
            <a:r>
              <a:rPr b="1" i="1" lang="es" sz="1200">
                <a:solidFill>
                  <a:srgbClr val="0B0B0B"/>
                </a:solidFill>
                <a:latin typeface="Open Sans"/>
                <a:ea typeface="Open Sans"/>
                <a:cs typeface="Open Sans"/>
                <a:sym typeface="Open Sans"/>
              </a:rPr>
              <a:t>you can make a copy of this</a:t>
            </a:r>
            <a:r>
              <a:rPr b="0" i="0" lang="es" sz="1200">
                <a:solidFill>
                  <a:srgbClr val="0B0B0B"/>
                </a:solidFill>
                <a:latin typeface="Open Sans"/>
                <a:ea typeface="Open Sans"/>
                <a:cs typeface="Open Sans"/>
                <a:sym typeface="Open Sans"/>
              </a:rPr>
              <a:t> </a:t>
            </a:r>
            <a:r>
              <a:rPr b="1" i="1" lang="es" sz="1200" u="sng">
                <a:solidFill>
                  <a:srgbClr val="2015FF"/>
                </a:solidFill>
                <a:latin typeface="Open Sans"/>
                <a:ea typeface="Open Sans"/>
                <a:cs typeface="Open Sans"/>
                <a:sym typeface="Open Sans"/>
                <a:hlinkClick r:id="rId3">
                  <a:extLst>
                    <a:ext uri="{A12FA001-AC4F-418D-AE19-62706E023703}">
                      <ahyp:hlinkClr val="tx"/>
                    </a:ext>
                  </a:extLst>
                </a:hlinkClick>
              </a:rPr>
              <a:t>"Agile Framework" project template</a:t>
            </a:r>
            <a:r>
              <a:rPr b="0" i="0" lang="es" sz="1200">
                <a:solidFill>
                  <a:srgbClr val="0B0B0B"/>
                </a:solidFill>
                <a:latin typeface="Open Sans"/>
                <a:ea typeface="Open Sans"/>
                <a:cs typeface="Open Sans"/>
                <a:sym typeface="Open Sans"/>
              </a:rPr>
              <a:t> on Google Slides or download the ppt template from the Resource section):</a:t>
            </a:r>
            <a:endParaRPr sz="1100"/>
          </a:p>
          <a:p>
            <a:pPr indent="-215900" lvl="1" marL="558800" marR="0" rtl="0" algn="l">
              <a:spcBef>
                <a:spcPts val="900"/>
              </a:spcBef>
              <a:spcAft>
                <a:spcPts val="0"/>
              </a:spcAft>
              <a:buClr>
                <a:srgbClr val="0B0B0B"/>
              </a:buClr>
              <a:buSzPts val="1200"/>
              <a:buFont typeface="Play"/>
              <a:buAutoNum type="arabicPeriod"/>
            </a:pPr>
            <a:r>
              <a:rPr b="0" i="0" lang="es" sz="1200" u="none" cap="none" strike="noStrike">
                <a:solidFill>
                  <a:srgbClr val="0B0B0B"/>
                </a:solidFill>
                <a:latin typeface="Open Sans"/>
                <a:ea typeface="Open Sans"/>
                <a:cs typeface="Open Sans"/>
                <a:sym typeface="Open Sans"/>
              </a:rPr>
              <a:t>How WorldVisitz Can Benefit From Agile</a:t>
            </a:r>
            <a:endParaRPr sz="1100"/>
          </a:p>
          <a:p>
            <a:pPr indent="-215900" lvl="1" marL="558800" marR="0" rtl="0" algn="l">
              <a:spcBef>
                <a:spcPts val="1400"/>
              </a:spcBef>
              <a:spcAft>
                <a:spcPts val="0"/>
              </a:spcAft>
              <a:buClr>
                <a:srgbClr val="0B0B0B"/>
              </a:buClr>
              <a:buSzPts val="1200"/>
              <a:buFont typeface="Play"/>
              <a:buAutoNum type="arabicPeriod"/>
            </a:pPr>
            <a:r>
              <a:rPr b="0" i="0" lang="es" sz="1200" u="none" cap="none" strike="noStrike">
                <a:solidFill>
                  <a:srgbClr val="0B0B0B"/>
                </a:solidFill>
                <a:latin typeface="Open Sans"/>
                <a:ea typeface="Open Sans"/>
                <a:cs typeface="Open Sans"/>
                <a:sym typeface="Open Sans"/>
              </a:rPr>
              <a:t>The Optimal Agile Framework for WorldVisitz</a:t>
            </a:r>
            <a:endParaRPr b="0" i="0" sz="1200" u="none" cap="none" strike="noStrike">
              <a:solidFill>
                <a:srgbClr val="0B0B0B"/>
              </a:solidFill>
              <a:latin typeface="Open Sans"/>
              <a:ea typeface="Open Sans"/>
              <a:cs typeface="Open Sans"/>
              <a:sym typeface="Open Sans"/>
            </a:endParaRPr>
          </a:p>
          <a:p>
            <a:pPr indent="-215900" lvl="1" marL="558800" marR="0" rtl="0" algn="l">
              <a:spcBef>
                <a:spcPts val="1400"/>
              </a:spcBef>
              <a:spcAft>
                <a:spcPts val="0"/>
              </a:spcAft>
              <a:buClr>
                <a:srgbClr val="0B0B0B"/>
              </a:buClr>
              <a:buSzPts val="1200"/>
              <a:buFont typeface="Play"/>
              <a:buAutoNum type="arabicPeriod"/>
            </a:pPr>
            <a:r>
              <a:rPr b="0" i="0" lang="es" sz="1200" u="none" cap="none" strike="noStrike">
                <a:solidFill>
                  <a:srgbClr val="0B0B0B"/>
                </a:solidFill>
                <a:latin typeface="Open Sans"/>
                <a:ea typeface="Open Sans"/>
                <a:cs typeface="Open Sans"/>
                <a:sym typeface="Open Sans"/>
              </a:rPr>
              <a:t>The team presentation's goal is to get the WorldVistz team members ready for their Agile journey. The presentation should:</a:t>
            </a:r>
            <a:endParaRPr sz="1100"/>
          </a:p>
          <a:p>
            <a:pPr indent="-76200" lvl="0" marL="0" marR="0" rtl="0" algn="l">
              <a:spcBef>
                <a:spcPts val="1400"/>
              </a:spcBef>
              <a:spcAft>
                <a:spcPts val="0"/>
              </a:spcAft>
              <a:buClr>
                <a:srgbClr val="0B0B0B"/>
              </a:buClr>
              <a:buSzPts val="1200"/>
              <a:buFont typeface="Play"/>
              <a:buAutoNum type="arabicPeriod"/>
            </a:pPr>
            <a:r>
              <a:rPr b="0" i="0" lang="es" sz="1200">
                <a:solidFill>
                  <a:srgbClr val="0B0B0B"/>
                </a:solidFill>
                <a:latin typeface="Open Sans"/>
                <a:ea typeface="Open Sans"/>
                <a:cs typeface="Open Sans"/>
                <a:sym typeface="Open Sans"/>
              </a:rPr>
              <a:t>Onboard the Team (</a:t>
            </a:r>
            <a:r>
              <a:rPr b="1" i="1" lang="es" sz="1200">
                <a:solidFill>
                  <a:srgbClr val="0B0B0B"/>
                </a:solidFill>
                <a:latin typeface="Open Sans"/>
                <a:ea typeface="Open Sans"/>
                <a:cs typeface="Open Sans"/>
                <a:sym typeface="Open Sans"/>
              </a:rPr>
              <a:t>you can make a copy of this</a:t>
            </a:r>
            <a:r>
              <a:rPr b="0" i="0" lang="es" sz="1200">
                <a:solidFill>
                  <a:srgbClr val="0B0B0B"/>
                </a:solidFill>
                <a:latin typeface="Open Sans"/>
                <a:ea typeface="Open Sans"/>
                <a:cs typeface="Open Sans"/>
                <a:sym typeface="Open Sans"/>
              </a:rPr>
              <a:t> </a:t>
            </a:r>
            <a:r>
              <a:rPr b="1" i="1" lang="es" sz="1200" u="sng">
                <a:solidFill>
                  <a:srgbClr val="2015FF"/>
                </a:solidFill>
                <a:latin typeface="Open Sans"/>
                <a:ea typeface="Open Sans"/>
                <a:cs typeface="Open Sans"/>
                <a:sym typeface="Open Sans"/>
                <a:hlinkClick r:id="rId4">
                  <a:extLst>
                    <a:ext uri="{A12FA001-AC4F-418D-AE19-62706E023703}">
                      <ahyp:hlinkClr val="tx"/>
                    </a:ext>
                  </a:extLst>
                </a:hlinkClick>
              </a:rPr>
              <a:t>"Agile Onboarding" project template</a:t>
            </a:r>
            <a:r>
              <a:rPr b="1" i="1" lang="es" sz="1200" u="sng">
                <a:solidFill>
                  <a:srgbClr val="2015FF"/>
                </a:solidFill>
                <a:latin typeface="Open Sans"/>
                <a:ea typeface="Open Sans"/>
                <a:cs typeface="Open Sans"/>
                <a:sym typeface="Open Sans"/>
              </a:rPr>
              <a:t> </a:t>
            </a:r>
            <a:r>
              <a:rPr b="0" i="0" lang="es" sz="1200">
                <a:solidFill>
                  <a:srgbClr val="0B0B0B"/>
                </a:solidFill>
                <a:latin typeface="Open Sans"/>
                <a:ea typeface="Open Sans"/>
                <a:cs typeface="Open Sans"/>
                <a:sym typeface="Open Sans"/>
              </a:rPr>
              <a:t>on Google Slides or download the ppt template from the Resource section):</a:t>
            </a:r>
            <a:endParaRPr sz="1100"/>
          </a:p>
          <a:p>
            <a:pPr indent="-215900" lvl="1" marL="558800" marR="0" rtl="0" algn="l">
              <a:spcBef>
                <a:spcPts val="1400"/>
              </a:spcBef>
              <a:spcAft>
                <a:spcPts val="0"/>
              </a:spcAft>
              <a:buClr>
                <a:srgbClr val="0B0B0B"/>
              </a:buClr>
              <a:buSzPts val="1200"/>
              <a:buFont typeface="Play"/>
              <a:buAutoNum type="arabicPeriod"/>
            </a:pPr>
            <a:r>
              <a:rPr b="0" i="0" lang="es" sz="1200" u="none" cap="none" strike="noStrike">
                <a:solidFill>
                  <a:srgbClr val="0B0B0B"/>
                </a:solidFill>
                <a:latin typeface="Open Sans"/>
                <a:ea typeface="Open Sans"/>
                <a:cs typeface="Open Sans"/>
                <a:sym typeface="Open Sans"/>
              </a:rPr>
              <a:t>Explain Agile benefits</a:t>
            </a:r>
            <a:endParaRPr sz="1100"/>
          </a:p>
          <a:p>
            <a:pPr indent="-215900" lvl="1" marL="558800" marR="0" rtl="0" algn="l">
              <a:spcBef>
                <a:spcPts val="1400"/>
              </a:spcBef>
              <a:spcAft>
                <a:spcPts val="0"/>
              </a:spcAft>
              <a:buClr>
                <a:srgbClr val="0B0B0B"/>
              </a:buClr>
              <a:buSzPts val="1200"/>
              <a:buFont typeface="Play"/>
              <a:buAutoNum type="arabicPeriod"/>
            </a:pPr>
            <a:r>
              <a:rPr b="0" i="0" lang="es" sz="1200" u="none" cap="none" strike="noStrike">
                <a:solidFill>
                  <a:srgbClr val="0B0B0B"/>
                </a:solidFill>
                <a:latin typeface="Open Sans"/>
                <a:ea typeface="Open Sans"/>
                <a:cs typeface="Open Sans"/>
                <a:sym typeface="Open Sans"/>
              </a:rPr>
              <a:t>Set the team up for success</a:t>
            </a:r>
            <a:endParaRPr sz="11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98"/>
          <p:cNvPicPr preferRelativeResize="0"/>
          <p:nvPr/>
        </p:nvPicPr>
        <p:blipFill rotWithShape="1">
          <a:blip r:embed="rId3">
            <a:alphaModFix/>
          </a:blip>
          <a:srcRect b="0" l="0" r="0" t="0"/>
          <a:stretch/>
        </p:blipFill>
        <p:spPr>
          <a:xfrm>
            <a:off x="113476" y="129958"/>
            <a:ext cx="4793151" cy="4298942"/>
          </a:xfrm>
          <a:prstGeom prst="rect">
            <a:avLst/>
          </a:prstGeom>
          <a:noFill/>
          <a:ln>
            <a:noFill/>
          </a:ln>
        </p:spPr>
      </p:pic>
      <p:pic>
        <p:nvPicPr>
          <p:cNvPr id="524" name="Google Shape;524;p98"/>
          <p:cNvPicPr preferRelativeResize="0"/>
          <p:nvPr/>
        </p:nvPicPr>
        <p:blipFill rotWithShape="1">
          <a:blip r:embed="rId4">
            <a:alphaModFix/>
          </a:blip>
          <a:srcRect b="0" l="0" r="0" t="0"/>
          <a:stretch/>
        </p:blipFill>
        <p:spPr>
          <a:xfrm>
            <a:off x="4906628" y="741290"/>
            <a:ext cx="4245961" cy="311328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99"/>
          <p:cNvPicPr preferRelativeResize="0"/>
          <p:nvPr/>
        </p:nvPicPr>
        <p:blipFill rotWithShape="1">
          <a:blip r:embed="rId3">
            <a:alphaModFix/>
          </a:blip>
          <a:srcRect b="0" l="0" r="0" t="0"/>
          <a:stretch/>
        </p:blipFill>
        <p:spPr>
          <a:xfrm>
            <a:off x="2089200" y="49654"/>
            <a:ext cx="4965600" cy="504419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100"/>
          <p:cNvPicPr preferRelativeResize="0"/>
          <p:nvPr/>
        </p:nvPicPr>
        <p:blipFill rotWithShape="1">
          <a:blip r:embed="rId3">
            <a:alphaModFix/>
          </a:blip>
          <a:srcRect b="0" l="0" r="0" t="0"/>
          <a:stretch/>
        </p:blipFill>
        <p:spPr>
          <a:xfrm>
            <a:off x="98794" y="176345"/>
            <a:ext cx="5996438" cy="151177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101"/>
          <p:cNvPicPr preferRelativeResize="0"/>
          <p:nvPr/>
        </p:nvPicPr>
        <p:blipFill rotWithShape="1">
          <a:blip r:embed="rId3">
            <a:alphaModFix/>
          </a:blip>
          <a:srcRect b="0" l="0" r="0" t="0"/>
          <a:stretch/>
        </p:blipFill>
        <p:spPr>
          <a:xfrm>
            <a:off x="224513" y="107447"/>
            <a:ext cx="5654601" cy="47082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102"/>
          <p:cNvPicPr preferRelativeResize="0"/>
          <p:nvPr/>
        </p:nvPicPr>
        <p:blipFill rotWithShape="1">
          <a:blip r:embed="rId3">
            <a:alphaModFix/>
          </a:blip>
          <a:srcRect b="0" l="0" r="0" t="0"/>
          <a:stretch/>
        </p:blipFill>
        <p:spPr>
          <a:xfrm>
            <a:off x="86951" y="164796"/>
            <a:ext cx="5714839" cy="163637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103"/>
          <p:cNvPicPr preferRelativeResize="0"/>
          <p:nvPr/>
        </p:nvPicPr>
        <p:blipFill rotWithShape="1">
          <a:blip r:embed="rId3">
            <a:alphaModFix/>
          </a:blip>
          <a:srcRect b="0" l="0" r="0" t="0"/>
          <a:stretch/>
        </p:blipFill>
        <p:spPr>
          <a:xfrm>
            <a:off x="2067766" y="42509"/>
            <a:ext cx="5008468" cy="50584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2"/>
          <p:cNvPicPr preferRelativeResize="0"/>
          <p:nvPr/>
        </p:nvPicPr>
        <p:blipFill>
          <a:blip r:embed="rId3">
            <a:alphaModFix/>
          </a:blip>
          <a:stretch>
            <a:fillRect/>
          </a:stretch>
        </p:blipFill>
        <p:spPr>
          <a:xfrm>
            <a:off x="152400" y="152400"/>
            <a:ext cx="5637319" cy="48386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104"/>
          <p:cNvPicPr preferRelativeResize="0"/>
          <p:nvPr/>
        </p:nvPicPr>
        <p:blipFill rotWithShape="1">
          <a:blip r:embed="rId3">
            <a:alphaModFix/>
          </a:blip>
          <a:srcRect b="0" l="0" r="0" t="0"/>
          <a:stretch/>
        </p:blipFill>
        <p:spPr>
          <a:xfrm>
            <a:off x="2096345" y="117529"/>
            <a:ext cx="4951310" cy="490844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3"/>
          <p:cNvPicPr preferRelativeResize="0"/>
          <p:nvPr/>
        </p:nvPicPr>
        <p:blipFill>
          <a:blip r:embed="rId3">
            <a:alphaModFix/>
          </a:blip>
          <a:stretch>
            <a:fillRect/>
          </a:stretch>
        </p:blipFill>
        <p:spPr>
          <a:xfrm>
            <a:off x="152400" y="152400"/>
            <a:ext cx="4638165" cy="483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